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6858000" cx="9144000"/>
  <p:notesSz cx="6881800" cy="9296400"/>
  <p:embeddedFontLst>
    <p:embeddedFont>
      <p:font typeface="Helvetica Neue"/>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16">
          <p15:clr>
            <a:srgbClr val="A4A3A4"/>
          </p15:clr>
        </p15:guide>
        <p15:guide id="2" pos="440">
          <p15:clr>
            <a:srgbClr val="A4A3A4"/>
          </p15:clr>
        </p15:guide>
      </p15:sldGuideLst>
    </p:ext>
    <p:ext uri="http://customooxmlschemas.google.com/">
      <go:slidesCustomData xmlns:go="http://customooxmlschemas.google.com/" r:id="rId70" roundtripDataSignature="AMtx7mjIEVPGAD/3HVpdKMeQkI2urJsu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16" orient="horz"/>
        <p:guide pos="4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customschemas.google.com/relationships/presentationmetadata" Target="meta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HelveticaNeue-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HelveticaNeue-italic.fntdata"/><Relationship Id="rId23" Type="http://schemas.openxmlformats.org/officeDocument/2006/relationships/slide" Target="slides/slide18.xml"/><Relationship Id="rId67" Type="http://schemas.openxmlformats.org/officeDocument/2006/relationships/font" Target="fonts/HelveticaNeue-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1325" cy="463550"/>
          </a:xfrm>
          <a:prstGeom prst="rect">
            <a:avLst/>
          </a:prstGeom>
          <a:noFill/>
          <a:ln>
            <a:noFill/>
          </a:ln>
        </p:spPr>
        <p:txBody>
          <a:bodyPr anchorCtr="0" anchor="ctr"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4" name="Google Shape;4;n"/>
          <p:cNvSpPr txBox="1"/>
          <p:nvPr>
            <p:ph idx="10" type="dt"/>
          </p:nvPr>
        </p:nvSpPr>
        <p:spPr>
          <a:xfrm>
            <a:off x="3900488" y="0"/>
            <a:ext cx="2981325" cy="463550"/>
          </a:xfrm>
          <a:prstGeom prst="rect">
            <a:avLst/>
          </a:prstGeom>
          <a:noFill/>
          <a:ln>
            <a:noFill/>
          </a:ln>
        </p:spPr>
        <p:txBody>
          <a:bodyPr anchorCtr="0" anchor="ctr" bIns="46200" lIns="92425" spcFirstLastPara="1" rIns="92425" wrap="square" tIns="462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 name="Google Shape;5;n"/>
          <p:cNvSpPr/>
          <p:nvPr>
            <p:ph idx="3"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2850"/>
            <a:ext cx="2981325" cy="463550"/>
          </a:xfrm>
          <a:prstGeom prst="rect">
            <a:avLst/>
          </a:prstGeom>
          <a:noFill/>
          <a:ln>
            <a:noFill/>
          </a:ln>
        </p:spPr>
        <p:txBody>
          <a:bodyPr anchorCtr="0" anchor="b"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8" name="Google Shape;8;n"/>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66" name="Google Shape;66;p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p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26" name="Google Shape;126;p1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1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33" name="Google Shape;133;p1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1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1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47" name="Google Shape;147;p1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p1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55" name="Google Shape;155;p1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p1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65" name="Google Shape;165;p1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p1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72" name="Google Shape;172;p1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1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79" name="Google Shape;179;p1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 name="Google Shape;180;p1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86" name="Google Shape;186;p1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p1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93" name="Google Shape;193;p1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1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72" name="Google Shape;72;p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 name="Google Shape;73;p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00" name="Google Shape;200;p2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2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07" name="Google Shape;207;p2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2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14" name="Google Shape;214;p2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p2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21" name="Google Shape;221;p2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p2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p2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34" name="Google Shape;234;p2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2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6: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42" name="Google Shape;242;p2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7: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50" name="Google Shape;250;p2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57" name="Google Shape;257;p2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2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64" name="Google Shape;264;p2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5" name="Google Shape;265;p2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79" name="Google Shape;79;p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 name="Google Shape;80;p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71" name="Google Shape;271;p3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p3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78" name="Google Shape;278;p3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3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2: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85" name="Google Shape;285;p3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3: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91" name="Google Shape;291;p3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97" name="Google Shape;297;p3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 name="Google Shape;298;p3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04" name="Google Shape;304;p3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p3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11" name="Google Shape;311;p3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p3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18" name="Google Shape;318;p3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 name="Google Shape;319;p3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8: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25" name="Google Shape;325;p3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31" name="Google Shape;331;p3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2" name="Google Shape;332;p3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86" name="Google Shape;86;p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38" name="Google Shape;338;p4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4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46" name="Google Shape;346;p4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4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54" name="Google Shape;354;p4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4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62" name="Google Shape;362;p4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4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69" name="Google Shape;369;p4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p4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76" name="Google Shape;376;p4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7" name="Google Shape;377;p4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83" name="Google Shape;383;p4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4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7: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90" name="Google Shape;390;p4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8: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96" name="Google Shape;396;p4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02" name="Google Shape;402;p4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p4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93" name="Google Shape;93;p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10" name="Google Shape;410;p5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5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17" name="Google Shape;417;p5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5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24" name="Google Shape;424;p5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 name="Google Shape;425;p5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3: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431" name="Google Shape;431;p5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37" name="Google Shape;437;p5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5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 name="Google Shape;444;p5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0" name="Google Shape;450;p5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57" name="Google Shape;457;p5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5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64" name="Google Shape;464;p5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 name="Google Shape;465;p5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72" name="Google Shape;472;p5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p5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00" name="Google Shape;100;p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p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6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79" name="Google Shape;479;p6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 name="Google Shape;480;p6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13" name="Google Shape;113;p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1" name="Shape 21"/>
        <p:cNvGrpSpPr/>
        <p:nvPr/>
      </p:nvGrpSpPr>
      <p:grpSpPr>
        <a:xfrm>
          <a:off x="0" y="0"/>
          <a:ext cx="0" cy="0"/>
          <a:chOff x="0" y="0"/>
          <a:chExt cx="0" cy="0"/>
        </a:xfrm>
      </p:grpSpPr>
      <p:grpSp>
        <p:nvGrpSpPr>
          <p:cNvPr id="22" name="Google Shape;22;p62"/>
          <p:cNvGrpSpPr/>
          <p:nvPr/>
        </p:nvGrpSpPr>
        <p:grpSpPr>
          <a:xfrm>
            <a:off x="198438" y="2960688"/>
            <a:ext cx="8610600" cy="201612"/>
            <a:chOff x="125" y="1865"/>
            <a:chExt cx="5424" cy="127"/>
          </a:xfrm>
        </p:grpSpPr>
        <p:sp>
          <p:nvSpPr>
            <p:cNvPr id="23" name="Google Shape;23;p62"/>
            <p:cNvSpPr/>
            <p:nvPr/>
          </p:nvSpPr>
          <p:spPr>
            <a:xfrm>
              <a:off x="125" y="1865"/>
              <a:ext cx="1808" cy="127"/>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24" name="Google Shape;24;p62"/>
            <p:cNvSpPr/>
            <p:nvPr/>
          </p:nvSpPr>
          <p:spPr>
            <a:xfrm>
              <a:off x="1933" y="1865"/>
              <a:ext cx="1808" cy="127"/>
            </a:xfrm>
            <a:prstGeom prst="rect">
              <a:avLst/>
            </a:prstGeom>
            <a:solidFill>
              <a:srgbClr val="99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25" name="Google Shape;25;p62"/>
            <p:cNvSpPr/>
            <p:nvPr/>
          </p:nvSpPr>
          <p:spPr>
            <a:xfrm>
              <a:off x="3741" y="1865"/>
              <a:ext cx="1808" cy="127"/>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grpSp>
      <p:sp>
        <p:nvSpPr>
          <p:cNvPr id="26" name="Google Shape;26;p62"/>
          <p:cNvSpPr txBox="1"/>
          <p:nvPr/>
        </p:nvSpPr>
        <p:spPr>
          <a:xfrm>
            <a:off x="6489700" y="6588125"/>
            <a:ext cx="2713038" cy="2444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rgbClr val="336699"/>
                </a:solidFill>
                <a:latin typeface="Helvetica Neue"/>
                <a:ea typeface="Helvetica Neue"/>
                <a:cs typeface="Helvetica Neue"/>
                <a:sym typeface="Helvetica Neue"/>
              </a:rPr>
              <a:t>Silberschatz, Galvin and Gagne ©2018</a:t>
            </a:r>
            <a:endParaRPr/>
          </a:p>
        </p:txBody>
      </p:sp>
      <p:sp>
        <p:nvSpPr>
          <p:cNvPr id="27" name="Google Shape;27;p62"/>
          <p:cNvSpPr txBox="1"/>
          <p:nvPr/>
        </p:nvSpPr>
        <p:spPr>
          <a:xfrm>
            <a:off x="26988" y="6613525"/>
            <a:ext cx="2730500" cy="2460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00" u="none" cap="none" strike="noStrike">
                <a:solidFill>
                  <a:srgbClr val="336699"/>
                </a:solidFill>
                <a:latin typeface="Helvetica Neue"/>
                <a:ea typeface="Helvetica Neue"/>
                <a:cs typeface="Helvetica Neue"/>
                <a:sym typeface="Helvetica Neue"/>
              </a:rPr>
              <a:t>Operating System Concepts – 10</a:t>
            </a:r>
            <a:r>
              <a:rPr b="1" baseline="30000" i="0" lang="en-US" sz="1000" u="none" cap="none" strike="noStrike">
                <a:solidFill>
                  <a:srgbClr val="336699"/>
                </a:solidFill>
                <a:latin typeface="Helvetica Neue"/>
                <a:ea typeface="Helvetica Neue"/>
                <a:cs typeface="Helvetica Neue"/>
                <a:sym typeface="Helvetica Neue"/>
              </a:rPr>
              <a:t>th</a:t>
            </a:r>
            <a:r>
              <a:rPr b="1" i="0" lang="en-US" sz="1000" u="none" cap="none" strike="noStrike">
                <a:solidFill>
                  <a:srgbClr val="336699"/>
                </a:solidFill>
                <a:latin typeface="Helvetica Neue"/>
                <a:ea typeface="Helvetica Neue"/>
                <a:cs typeface="Helvetica Neue"/>
                <a:sym typeface="Helvetica Neue"/>
              </a:rPr>
              <a:t> Edition</a:t>
            </a:r>
            <a:endParaRPr/>
          </a:p>
        </p:txBody>
      </p:sp>
      <p:pic>
        <p:nvPicPr>
          <p:cNvPr descr="dino_4" id="28" name="Google Shape;28;p62"/>
          <p:cNvPicPr preferRelativeResize="0"/>
          <p:nvPr/>
        </p:nvPicPr>
        <p:blipFill rotWithShape="1">
          <a:blip r:embed="rId2">
            <a:alphaModFix/>
          </a:blip>
          <a:srcRect b="0" l="0" r="0" t="0"/>
          <a:stretch/>
        </p:blipFill>
        <p:spPr>
          <a:xfrm>
            <a:off x="3360738" y="4157663"/>
            <a:ext cx="2062162" cy="1593850"/>
          </a:xfrm>
          <a:prstGeom prst="rect">
            <a:avLst/>
          </a:prstGeom>
          <a:noFill/>
          <a:ln cap="flat" cmpd="sng" w="76200">
            <a:solidFill>
              <a:srgbClr val="336699"/>
            </a:solidFill>
            <a:prstDash val="solid"/>
            <a:miter lim="800000"/>
            <a:headEnd len="sm" w="sm" type="none"/>
            <a:tailEnd len="sm" w="sm" type="none"/>
          </a:ln>
        </p:spPr>
      </p:pic>
      <p:sp>
        <p:nvSpPr>
          <p:cNvPr id="29" name="Google Shape;29;p62"/>
          <p:cNvSpPr/>
          <p:nvPr/>
        </p:nvSpPr>
        <p:spPr>
          <a:xfrm>
            <a:off x="3224213" y="4006850"/>
            <a:ext cx="2336800" cy="1887538"/>
          </a:xfrm>
          <a:prstGeom prst="rect">
            <a:avLst/>
          </a:prstGeom>
          <a:noFill/>
          <a:ln cap="flat" cmpd="thinThick" w="57150">
            <a:solidFill>
              <a:srgbClr val="66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30" name="Google Shape;30;p62"/>
          <p:cNvSpPr txBox="1"/>
          <p:nvPr>
            <p:ph type="ctrTitle"/>
          </p:nvPr>
        </p:nvSpPr>
        <p:spPr>
          <a:xfrm>
            <a:off x="685800" y="685800"/>
            <a:ext cx="7772400" cy="2127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43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8" name="Shape 58"/>
        <p:cNvGrpSpPr/>
        <p:nvPr/>
      </p:nvGrpSpPr>
      <p:grpSpPr>
        <a:xfrm>
          <a:off x="0" y="0"/>
          <a:ext cx="0" cy="0"/>
          <a:chOff x="0" y="0"/>
          <a:chExt cx="0" cy="0"/>
        </a:xfrm>
      </p:grpSpPr>
      <p:sp>
        <p:nvSpPr>
          <p:cNvPr id="59" name="Google Shape;59;p71"/>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71"/>
          <p:cNvSpPr txBox="1"/>
          <p:nvPr>
            <p:ph idx="1" type="body"/>
          </p:nvPr>
        </p:nvSpPr>
        <p:spPr>
          <a:xfrm rot="5400000">
            <a:off x="2405063" y="-365125"/>
            <a:ext cx="4530725" cy="7727950"/>
          </a:xfrm>
          <a:prstGeom prst="rect">
            <a:avLst/>
          </a:prstGeom>
          <a:noFill/>
          <a:ln>
            <a:noFill/>
          </a:ln>
        </p:spPr>
        <p:txBody>
          <a:bodyPr anchorCtr="0" anchor="t" bIns="45700" lIns="91425" spcFirstLastPara="1" rIns="91425" wrap="square" tIns="45700">
            <a:noAutofit/>
          </a:bodyPr>
          <a:lstStyle>
            <a:lvl1pPr indent="-354330" lvl="0" marL="457200" algn="l">
              <a:spcBef>
                <a:spcPts val="630"/>
              </a:spcBef>
              <a:spcAft>
                <a:spcPts val="0"/>
              </a:spcAft>
              <a:buSzPts val="1980"/>
              <a:buChar char="▪"/>
              <a:defRPr/>
            </a:lvl1pPr>
            <a:lvl2pPr indent="-354330" lvl="1" marL="914400" algn="l">
              <a:spcBef>
                <a:spcPts val="630"/>
              </a:spcBef>
              <a:spcAft>
                <a:spcPts val="0"/>
              </a:spcAft>
              <a:buSzPts val="1980"/>
              <a:buChar char="•"/>
              <a:defRPr/>
            </a:lvl2pPr>
            <a:lvl3pPr indent="-314325" lvl="2" marL="1371600" algn="l">
              <a:spcBef>
                <a:spcPts val="630"/>
              </a:spcBef>
              <a:spcAft>
                <a:spcPts val="0"/>
              </a:spcAft>
              <a:buSzPts val="1350"/>
              <a:buChar char="4"/>
              <a:defRPr/>
            </a:lvl3pPr>
            <a:lvl4pPr indent="-314325" lvl="3" marL="1828800" algn="l">
              <a:spcBef>
                <a:spcPts val="630"/>
              </a:spcBef>
              <a:spcAft>
                <a:spcPts val="0"/>
              </a:spcAft>
              <a:buSzPts val="135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 name="Shape 61"/>
        <p:cNvGrpSpPr/>
        <p:nvPr/>
      </p:nvGrpSpPr>
      <p:grpSpPr>
        <a:xfrm>
          <a:off x="0" y="0"/>
          <a:ext cx="0" cy="0"/>
          <a:chOff x="0" y="0"/>
          <a:chExt cx="0" cy="0"/>
        </a:xfrm>
      </p:grpSpPr>
      <p:sp>
        <p:nvSpPr>
          <p:cNvPr id="62" name="Google Shape;62;p72"/>
          <p:cNvSpPr txBox="1"/>
          <p:nvPr>
            <p:ph type="title"/>
          </p:nvPr>
        </p:nvSpPr>
        <p:spPr>
          <a:xfrm rot="5400000">
            <a:off x="5220494" y="1948657"/>
            <a:ext cx="5486400" cy="214471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72"/>
          <p:cNvSpPr txBox="1"/>
          <p:nvPr>
            <p:ph idx="1" type="body"/>
          </p:nvPr>
        </p:nvSpPr>
        <p:spPr>
          <a:xfrm rot="5400000">
            <a:off x="854869" y="-119856"/>
            <a:ext cx="5486400" cy="6281738"/>
          </a:xfrm>
          <a:prstGeom prst="rect">
            <a:avLst/>
          </a:prstGeom>
          <a:noFill/>
          <a:ln>
            <a:noFill/>
          </a:ln>
        </p:spPr>
        <p:txBody>
          <a:bodyPr anchorCtr="0" anchor="t" bIns="45700" lIns="91425" spcFirstLastPara="1" rIns="91425" wrap="square" tIns="45700">
            <a:noAutofit/>
          </a:bodyPr>
          <a:lstStyle>
            <a:lvl1pPr indent="-354330" lvl="0" marL="457200" algn="l">
              <a:spcBef>
                <a:spcPts val="630"/>
              </a:spcBef>
              <a:spcAft>
                <a:spcPts val="0"/>
              </a:spcAft>
              <a:buSzPts val="1980"/>
              <a:buChar char="▪"/>
              <a:defRPr/>
            </a:lvl1pPr>
            <a:lvl2pPr indent="-354330" lvl="1" marL="914400" algn="l">
              <a:spcBef>
                <a:spcPts val="630"/>
              </a:spcBef>
              <a:spcAft>
                <a:spcPts val="0"/>
              </a:spcAft>
              <a:buSzPts val="1980"/>
              <a:buChar char="•"/>
              <a:defRPr/>
            </a:lvl2pPr>
            <a:lvl3pPr indent="-314325" lvl="2" marL="1371600" algn="l">
              <a:spcBef>
                <a:spcPts val="630"/>
              </a:spcBef>
              <a:spcAft>
                <a:spcPts val="0"/>
              </a:spcAft>
              <a:buSzPts val="1350"/>
              <a:buChar char="4"/>
              <a:defRPr/>
            </a:lvl3pPr>
            <a:lvl4pPr indent="-314325" lvl="3" marL="1828800" algn="l">
              <a:spcBef>
                <a:spcPts val="630"/>
              </a:spcBef>
              <a:spcAft>
                <a:spcPts val="0"/>
              </a:spcAft>
              <a:buSzPts val="135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63"/>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63"/>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lvl1pPr indent="-354330" lvl="0" marL="457200" algn="l">
              <a:spcBef>
                <a:spcPts val="630"/>
              </a:spcBef>
              <a:spcAft>
                <a:spcPts val="0"/>
              </a:spcAft>
              <a:buSzPts val="1980"/>
              <a:buChar char="▪"/>
              <a:defRPr/>
            </a:lvl1pPr>
            <a:lvl2pPr indent="-354330" lvl="1" marL="914400" algn="l">
              <a:spcBef>
                <a:spcPts val="630"/>
              </a:spcBef>
              <a:spcAft>
                <a:spcPts val="0"/>
              </a:spcAft>
              <a:buSzPts val="1980"/>
              <a:buChar char="•"/>
              <a:defRPr/>
            </a:lvl2pPr>
            <a:lvl3pPr indent="-314325" lvl="2" marL="1371600" algn="l">
              <a:spcBef>
                <a:spcPts val="630"/>
              </a:spcBef>
              <a:spcAft>
                <a:spcPts val="0"/>
              </a:spcAft>
              <a:buSzPts val="1350"/>
              <a:buChar char="4"/>
              <a:defRPr/>
            </a:lvl3pPr>
            <a:lvl4pPr indent="-314325" lvl="3" marL="1828800" algn="l">
              <a:spcBef>
                <a:spcPts val="630"/>
              </a:spcBef>
              <a:spcAft>
                <a:spcPts val="0"/>
              </a:spcAft>
              <a:buSzPts val="135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4"/>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6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700"/>
              </a:spcBef>
              <a:spcAft>
                <a:spcPts val="0"/>
              </a:spcAft>
              <a:buSzPts val="2200"/>
              <a:buNone/>
              <a:defRPr sz="2000"/>
            </a:lvl1pPr>
            <a:lvl2pPr indent="-228600" lvl="1" marL="914400" algn="l">
              <a:spcBef>
                <a:spcPts val="630"/>
              </a:spcBef>
              <a:spcAft>
                <a:spcPts val="0"/>
              </a:spcAft>
              <a:buSzPts val="1980"/>
              <a:buNone/>
              <a:defRPr sz="1800"/>
            </a:lvl2pPr>
            <a:lvl3pPr indent="-228600" lvl="2" marL="1371600" algn="l">
              <a:spcBef>
                <a:spcPts val="560"/>
              </a:spcBef>
              <a:spcAft>
                <a:spcPts val="0"/>
              </a:spcAft>
              <a:buSzPts val="1200"/>
              <a:buNone/>
              <a:defRPr sz="1600"/>
            </a:lvl3pPr>
            <a:lvl4pPr indent="-228600" lvl="3" marL="1828800" algn="l">
              <a:spcBef>
                <a:spcPts val="490"/>
              </a:spcBef>
              <a:spcAft>
                <a:spcPts val="0"/>
              </a:spcAft>
              <a:buSzPts val="1050"/>
              <a:buFont typeface="Helvetica Neue"/>
              <a:buNone/>
              <a:defRPr sz="1400"/>
            </a:lvl4pPr>
            <a:lvl5pPr indent="-228600" lvl="4" marL="2286000" algn="l">
              <a:spcBef>
                <a:spcPts val="490"/>
              </a:spcBef>
              <a:spcAft>
                <a:spcPts val="0"/>
              </a:spcAft>
              <a:buSzPts val="1050"/>
              <a:buFont typeface="Helvetica Neue"/>
              <a:buNone/>
              <a:defRPr sz="1400"/>
            </a:lvl5pPr>
            <a:lvl6pPr indent="-228600" lvl="5" marL="2743200" algn="l">
              <a:spcBef>
                <a:spcPts val="490"/>
              </a:spcBef>
              <a:spcAft>
                <a:spcPts val="0"/>
              </a:spcAft>
              <a:buSzPts val="1050"/>
              <a:buFont typeface="Helvetica Neue"/>
              <a:buNone/>
              <a:defRPr sz="1400"/>
            </a:lvl6pPr>
            <a:lvl7pPr indent="-228600" lvl="6" marL="3200400" algn="l">
              <a:spcBef>
                <a:spcPts val="490"/>
              </a:spcBef>
              <a:spcAft>
                <a:spcPts val="0"/>
              </a:spcAft>
              <a:buSzPts val="1050"/>
              <a:buFont typeface="Helvetica Neue"/>
              <a:buNone/>
              <a:defRPr sz="1400"/>
            </a:lvl7pPr>
            <a:lvl8pPr indent="-228600" lvl="7" marL="3657600" algn="l">
              <a:spcBef>
                <a:spcPts val="490"/>
              </a:spcBef>
              <a:spcAft>
                <a:spcPts val="0"/>
              </a:spcAft>
              <a:buSzPts val="1050"/>
              <a:buFont typeface="Helvetica Neue"/>
              <a:buNone/>
              <a:defRPr sz="1400"/>
            </a:lvl8pPr>
            <a:lvl9pPr indent="-228600" lvl="8" marL="4114800" algn="l">
              <a:spcBef>
                <a:spcPts val="490"/>
              </a:spcBef>
              <a:spcAft>
                <a:spcPts val="0"/>
              </a:spcAft>
              <a:buSzPts val="1050"/>
              <a:buFont typeface="Helvetica Neue"/>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66"/>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 name="Google Shape;41;p66"/>
          <p:cNvSpPr txBox="1"/>
          <p:nvPr>
            <p:ph idx="1" type="body"/>
          </p:nvPr>
        </p:nvSpPr>
        <p:spPr>
          <a:xfrm>
            <a:off x="806450" y="1233488"/>
            <a:ext cx="4038600" cy="4530725"/>
          </a:xfrm>
          <a:prstGeom prst="rect">
            <a:avLst/>
          </a:prstGeom>
          <a:noFill/>
          <a:ln>
            <a:noFill/>
          </a:ln>
        </p:spPr>
        <p:txBody>
          <a:bodyPr anchorCtr="0" anchor="t" bIns="45700" lIns="91425" spcFirstLastPara="1" rIns="91425" wrap="square" tIns="45700">
            <a:noAutofit/>
          </a:bodyPr>
          <a:lstStyle>
            <a:lvl1pPr indent="-424180" lvl="0" marL="457200" algn="l">
              <a:spcBef>
                <a:spcPts val="980"/>
              </a:spcBef>
              <a:spcAft>
                <a:spcPts val="0"/>
              </a:spcAft>
              <a:buSzPts val="3080"/>
              <a:buChar char="▪"/>
              <a:defRPr sz="2800"/>
            </a:lvl1pPr>
            <a:lvl2pPr indent="-396240" lvl="1" marL="914400" algn="l">
              <a:spcBef>
                <a:spcPts val="840"/>
              </a:spcBef>
              <a:spcAft>
                <a:spcPts val="0"/>
              </a:spcAft>
              <a:buSzPts val="2640"/>
              <a:buChar char="•"/>
              <a:defRPr sz="2400"/>
            </a:lvl2pPr>
            <a:lvl3pPr indent="-323850" lvl="2" marL="1371600" algn="l">
              <a:spcBef>
                <a:spcPts val="700"/>
              </a:spcBef>
              <a:spcAft>
                <a:spcPts val="0"/>
              </a:spcAft>
              <a:buSzPts val="1500"/>
              <a:buChar char="4"/>
              <a:defRPr sz="2000"/>
            </a:lvl3pPr>
            <a:lvl4pPr indent="-314325" lvl="3" marL="1828800" algn="l">
              <a:spcBef>
                <a:spcPts val="630"/>
              </a:spcBef>
              <a:spcAft>
                <a:spcPts val="0"/>
              </a:spcAft>
              <a:buSzPts val="1350"/>
              <a:buFont typeface="Helvetica Neue"/>
              <a:buChar char="–"/>
              <a:defRPr sz="1800"/>
            </a:lvl4pPr>
            <a:lvl5pPr indent="-314325" lvl="4" marL="2286000" algn="l">
              <a:spcBef>
                <a:spcPts val="630"/>
              </a:spcBef>
              <a:spcAft>
                <a:spcPts val="0"/>
              </a:spcAft>
              <a:buSzPts val="1350"/>
              <a:buFont typeface="Helvetica Neue"/>
              <a:buChar char="»"/>
              <a:defRPr sz="1800"/>
            </a:lvl5pPr>
            <a:lvl6pPr indent="-314325" lvl="5" marL="2743200" algn="l">
              <a:spcBef>
                <a:spcPts val="630"/>
              </a:spcBef>
              <a:spcAft>
                <a:spcPts val="0"/>
              </a:spcAft>
              <a:buSzPts val="1350"/>
              <a:buFont typeface="Helvetica Neue"/>
              <a:buChar char="»"/>
              <a:defRPr sz="1800"/>
            </a:lvl6pPr>
            <a:lvl7pPr indent="-314325" lvl="6" marL="3200400" algn="l">
              <a:spcBef>
                <a:spcPts val="630"/>
              </a:spcBef>
              <a:spcAft>
                <a:spcPts val="0"/>
              </a:spcAft>
              <a:buSzPts val="1350"/>
              <a:buFont typeface="Helvetica Neue"/>
              <a:buChar char="»"/>
              <a:defRPr sz="1800"/>
            </a:lvl7pPr>
            <a:lvl8pPr indent="-314325" lvl="7" marL="3657600" algn="l">
              <a:spcBef>
                <a:spcPts val="630"/>
              </a:spcBef>
              <a:spcAft>
                <a:spcPts val="0"/>
              </a:spcAft>
              <a:buSzPts val="1350"/>
              <a:buFont typeface="Helvetica Neue"/>
              <a:buChar char="»"/>
              <a:defRPr sz="1800"/>
            </a:lvl8pPr>
            <a:lvl9pPr indent="-314325" lvl="8" marL="4114800" algn="l">
              <a:spcBef>
                <a:spcPts val="630"/>
              </a:spcBef>
              <a:spcAft>
                <a:spcPts val="0"/>
              </a:spcAft>
              <a:buSzPts val="1350"/>
              <a:buFont typeface="Helvetica Neue"/>
              <a:buChar char="»"/>
              <a:defRPr sz="1800"/>
            </a:lvl9pPr>
          </a:lstStyle>
          <a:p/>
        </p:txBody>
      </p:sp>
      <p:sp>
        <p:nvSpPr>
          <p:cNvPr id="42" name="Google Shape;42;p66"/>
          <p:cNvSpPr txBox="1"/>
          <p:nvPr>
            <p:ph idx="2" type="body"/>
          </p:nvPr>
        </p:nvSpPr>
        <p:spPr>
          <a:xfrm>
            <a:off x="4997450" y="1233488"/>
            <a:ext cx="4038600" cy="4530725"/>
          </a:xfrm>
          <a:prstGeom prst="rect">
            <a:avLst/>
          </a:prstGeom>
          <a:noFill/>
          <a:ln>
            <a:noFill/>
          </a:ln>
        </p:spPr>
        <p:txBody>
          <a:bodyPr anchorCtr="0" anchor="t" bIns="45700" lIns="91425" spcFirstLastPara="1" rIns="91425" wrap="square" tIns="45700">
            <a:noAutofit/>
          </a:bodyPr>
          <a:lstStyle>
            <a:lvl1pPr indent="-424180" lvl="0" marL="457200" algn="l">
              <a:spcBef>
                <a:spcPts val="980"/>
              </a:spcBef>
              <a:spcAft>
                <a:spcPts val="0"/>
              </a:spcAft>
              <a:buSzPts val="3080"/>
              <a:buChar char="▪"/>
              <a:defRPr sz="2800"/>
            </a:lvl1pPr>
            <a:lvl2pPr indent="-396240" lvl="1" marL="914400" algn="l">
              <a:spcBef>
                <a:spcPts val="840"/>
              </a:spcBef>
              <a:spcAft>
                <a:spcPts val="0"/>
              </a:spcAft>
              <a:buSzPts val="2640"/>
              <a:buChar char="•"/>
              <a:defRPr sz="2400"/>
            </a:lvl2pPr>
            <a:lvl3pPr indent="-323850" lvl="2" marL="1371600" algn="l">
              <a:spcBef>
                <a:spcPts val="700"/>
              </a:spcBef>
              <a:spcAft>
                <a:spcPts val="0"/>
              </a:spcAft>
              <a:buSzPts val="1500"/>
              <a:buChar char="4"/>
              <a:defRPr sz="2000"/>
            </a:lvl3pPr>
            <a:lvl4pPr indent="-314325" lvl="3" marL="1828800" algn="l">
              <a:spcBef>
                <a:spcPts val="630"/>
              </a:spcBef>
              <a:spcAft>
                <a:spcPts val="0"/>
              </a:spcAft>
              <a:buSzPts val="1350"/>
              <a:buFont typeface="Helvetica Neue"/>
              <a:buChar char="–"/>
              <a:defRPr sz="1800"/>
            </a:lvl4pPr>
            <a:lvl5pPr indent="-314325" lvl="4" marL="2286000" algn="l">
              <a:spcBef>
                <a:spcPts val="630"/>
              </a:spcBef>
              <a:spcAft>
                <a:spcPts val="0"/>
              </a:spcAft>
              <a:buSzPts val="1350"/>
              <a:buFont typeface="Helvetica Neue"/>
              <a:buChar char="»"/>
              <a:defRPr sz="1800"/>
            </a:lvl5pPr>
            <a:lvl6pPr indent="-314325" lvl="5" marL="2743200" algn="l">
              <a:spcBef>
                <a:spcPts val="630"/>
              </a:spcBef>
              <a:spcAft>
                <a:spcPts val="0"/>
              </a:spcAft>
              <a:buSzPts val="1350"/>
              <a:buFont typeface="Helvetica Neue"/>
              <a:buChar char="»"/>
              <a:defRPr sz="1800"/>
            </a:lvl6pPr>
            <a:lvl7pPr indent="-314325" lvl="6" marL="3200400" algn="l">
              <a:spcBef>
                <a:spcPts val="630"/>
              </a:spcBef>
              <a:spcAft>
                <a:spcPts val="0"/>
              </a:spcAft>
              <a:buSzPts val="1350"/>
              <a:buFont typeface="Helvetica Neue"/>
              <a:buChar char="»"/>
              <a:defRPr sz="1800"/>
            </a:lvl7pPr>
            <a:lvl8pPr indent="-314325" lvl="7" marL="3657600" algn="l">
              <a:spcBef>
                <a:spcPts val="630"/>
              </a:spcBef>
              <a:spcAft>
                <a:spcPts val="0"/>
              </a:spcAft>
              <a:buSzPts val="1350"/>
              <a:buFont typeface="Helvetica Neue"/>
              <a:buChar char="»"/>
              <a:defRPr sz="1800"/>
            </a:lvl8pPr>
            <a:lvl9pPr indent="-314325" lvl="8" marL="4114800" algn="l">
              <a:spcBef>
                <a:spcPts val="630"/>
              </a:spcBef>
              <a:spcAft>
                <a:spcPts val="0"/>
              </a:spcAft>
              <a:buSzPts val="1350"/>
              <a:buFont typeface="Helvetica Neue"/>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67"/>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 name="Google Shape;45;p6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840"/>
              </a:spcBef>
              <a:spcAft>
                <a:spcPts val="0"/>
              </a:spcAft>
              <a:buSzPts val="2640"/>
              <a:buNone/>
              <a:defRPr b="1" sz="2400"/>
            </a:lvl1pPr>
            <a:lvl2pPr indent="-228600" lvl="1" marL="914400" algn="l">
              <a:spcBef>
                <a:spcPts val="700"/>
              </a:spcBef>
              <a:spcAft>
                <a:spcPts val="0"/>
              </a:spcAft>
              <a:buSzPts val="2200"/>
              <a:buNone/>
              <a:defRPr b="1" sz="2000"/>
            </a:lvl2pPr>
            <a:lvl3pPr indent="-228600" lvl="2" marL="1371600" algn="l">
              <a:spcBef>
                <a:spcPts val="630"/>
              </a:spcBef>
              <a:spcAft>
                <a:spcPts val="0"/>
              </a:spcAft>
              <a:buSzPts val="1350"/>
              <a:buNone/>
              <a:defRPr b="1" sz="1800"/>
            </a:lvl3pPr>
            <a:lvl4pPr indent="-228600" lvl="3" marL="1828800" algn="l">
              <a:spcBef>
                <a:spcPts val="560"/>
              </a:spcBef>
              <a:spcAft>
                <a:spcPts val="0"/>
              </a:spcAft>
              <a:buSzPts val="1200"/>
              <a:buFont typeface="Helvetica Neue"/>
              <a:buNone/>
              <a:defRPr b="1" sz="1600"/>
            </a:lvl4pPr>
            <a:lvl5pPr indent="-228600" lvl="4" marL="2286000" algn="l">
              <a:spcBef>
                <a:spcPts val="560"/>
              </a:spcBef>
              <a:spcAft>
                <a:spcPts val="0"/>
              </a:spcAft>
              <a:buSzPts val="1200"/>
              <a:buFont typeface="Helvetica Neue"/>
              <a:buNone/>
              <a:defRPr b="1" sz="1600"/>
            </a:lvl5pPr>
            <a:lvl6pPr indent="-228600" lvl="5" marL="2743200" algn="l">
              <a:spcBef>
                <a:spcPts val="560"/>
              </a:spcBef>
              <a:spcAft>
                <a:spcPts val="0"/>
              </a:spcAft>
              <a:buSzPts val="1200"/>
              <a:buFont typeface="Helvetica Neue"/>
              <a:buNone/>
              <a:defRPr b="1" sz="1600"/>
            </a:lvl6pPr>
            <a:lvl7pPr indent="-228600" lvl="6" marL="3200400" algn="l">
              <a:spcBef>
                <a:spcPts val="560"/>
              </a:spcBef>
              <a:spcAft>
                <a:spcPts val="0"/>
              </a:spcAft>
              <a:buSzPts val="1200"/>
              <a:buFont typeface="Helvetica Neue"/>
              <a:buNone/>
              <a:defRPr b="1" sz="1600"/>
            </a:lvl7pPr>
            <a:lvl8pPr indent="-228600" lvl="7" marL="3657600" algn="l">
              <a:spcBef>
                <a:spcPts val="560"/>
              </a:spcBef>
              <a:spcAft>
                <a:spcPts val="0"/>
              </a:spcAft>
              <a:buSzPts val="1200"/>
              <a:buFont typeface="Helvetica Neue"/>
              <a:buNone/>
              <a:defRPr b="1" sz="1600"/>
            </a:lvl8pPr>
            <a:lvl9pPr indent="-228600" lvl="8" marL="4114800" algn="l">
              <a:spcBef>
                <a:spcPts val="560"/>
              </a:spcBef>
              <a:spcAft>
                <a:spcPts val="0"/>
              </a:spcAft>
              <a:buSzPts val="1200"/>
              <a:buFont typeface="Helvetica Neue"/>
              <a:buNone/>
              <a:defRPr b="1" sz="1600"/>
            </a:lvl9pPr>
          </a:lstStyle>
          <a:p/>
        </p:txBody>
      </p:sp>
      <p:sp>
        <p:nvSpPr>
          <p:cNvPr id="46" name="Google Shape;46;p6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840"/>
              </a:spcBef>
              <a:spcAft>
                <a:spcPts val="0"/>
              </a:spcAft>
              <a:buSzPts val="2640"/>
              <a:buChar char="▪"/>
              <a:defRPr sz="2400"/>
            </a:lvl1pPr>
            <a:lvl2pPr indent="-368300" lvl="1" marL="914400" algn="l">
              <a:spcBef>
                <a:spcPts val="700"/>
              </a:spcBef>
              <a:spcAft>
                <a:spcPts val="0"/>
              </a:spcAft>
              <a:buSzPts val="2200"/>
              <a:buChar char="•"/>
              <a:defRPr sz="2000"/>
            </a:lvl2pPr>
            <a:lvl3pPr indent="-314325" lvl="2" marL="1371600" algn="l">
              <a:spcBef>
                <a:spcPts val="630"/>
              </a:spcBef>
              <a:spcAft>
                <a:spcPts val="0"/>
              </a:spcAft>
              <a:buSzPts val="1350"/>
              <a:buChar char="4"/>
              <a:defRPr sz="1800"/>
            </a:lvl3pPr>
            <a:lvl4pPr indent="-304800" lvl="3" marL="1828800" algn="l">
              <a:spcBef>
                <a:spcPts val="560"/>
              </a:spcBef>
              <a:spcAft>
                <a:spcPts val="0"/>
              </a:spcAft>
              <a:buSzPts val="1200"/>
              <a:buFont typeface="Helvetica Neue"/>
              <a:buChar char="–"/>
              <a:defRPr sz="1600"/>
            </a:lvl4pPr>
            <a:lvl5pPr indent="-304800" lvl="4" marL="2286000" algn="l">
              <a:spcBef>
                <a:spcPts val="560"/>
              </a:spcBef>
              <a:spcAft>
                <a:spcPts val="0"/>
              </a:spcAft>
              <a:buSzPts val="1200"/>
              <a:buFont typeface="Helvetica Neue"/>
              <a:buChar char="»"/>
              <a:defRPr sz="1600"/>
            </a:lvl5pPr>
            <a:lvl6pPr indent="-304800" lvl="5" marL="2743200" algn="l">
              <a:spcBef>
                <a:spcPts val="560"/>
              </a:spcBef>
              <a:spcAft>
                <a:spcPts val="0"/>
              </a:spcAft>
              <a:buSzPts val="1200"/>
              <a:buFont typeface="Helvetica Neue"/>
              <a:buChar char="»"/>
              <a:defRPr sz="1600"/>
            </a:lvl6pPr>
            <a:lvl7pPr indent="-304800" lvl="6" marL="3200400" algn="l">
              <a:spcBef>
                <a:spcPts val="560"/>
              </a:spcBef>
              <a:spcAft>
                <a:spcPts val="0"/>
              </a:spcAft>
              <a:buSzPts val="1200"/>
              <a:buFont typeface="Helvetica Neue"/>
              <a:buChar char="»"/>
              <a:defRPr sz="1600"/>
            </a:lvl7pPr>
            <a:lvl8pPr indent="-304800" lvl="7" marL="3657600" algn="l">
              <a:spcBef>
                <a:spcPts val="560"/>
              </a:spcBef>
              <a:spcAft>
                <a:spcPts val="0"/>
              </a:spcAft>
              <a:buSzPts val="1200"/>
              <a:buFont typeface="Helvetica Neue"/>
              <a:buChar char="»"/>
              <a:defRPr sz="1600"/>
            </a:lvl8pPr>
            <a:lvl9pPr indent="-304800" lvl="8" marL="4114800" algn="l">
              <a:spcBef>
                <a:spcPts val="560"/>
              </a:spcBef>
              <a:spcAft>
                <a:spcPts val="0"/>
              </a:spcAft>
              <a:buSzPts val="1200"/>
              <a:buFont typeface="Helvetica Neue"/>
              <a:buChar char="»"/>
              <a:defRPr sz="1600"/>
            </a:lvl9pPr>
          </a:lstStyle>
          <a:p/>
        </p:txBody>
      </p:sp>
      <p:sp>
        <p:nvSpPr>
          <p:cNvPr id="47" name="Google Shape;47;p6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840"/>
              </a:spcBef>
              <a:spcAft>
                <a:spcPts val="0"/>
              </a:spcAft>
              <a:buSzPts val="2640"/>
              <a:buNone/>
              <a:defRPr b="1" sz="2400"/>
            </a:lvl1pPr>
            <a:lvl2pPr indent="-228600" lvl="1" marL="914400" algn="l">
              <a:spcBef>
                <a:spcPts val="700"/>
              </a:spcBef>
              <a:spcAft>
                <a:spcPts val="0"/>
              </a:spcAft>
              <a:buSzPts val="2200"/>
              <a:buNone/>
              <a:defRPr b="1" sz="2000"/>
            </a:lvl2pPr>
            <a:lvl3pPr indent="-228600" lvl="2" marL="1371600" algn="l">
              <a:spcBef>
                <a:spcPts val="630"/>
              </a:spcBef>
              <a:spcAft>
                <a:spcPts val="0"/>
              </a:spcAft>
              <a:buSzPts val="1350"/>
              <a:buNone/>
              <a:defRPr b="1" sz="1800"/>
            </a:lvl3pPr>
            <a:lvl4pPr indent="-228600" lvl="3" marL="1828800" algn="l">
              <a:spcBef>
                <a:spcPts val="560"/>
              </a:spcBef>
              <a:spcAft>
                <a:spcPts val="0"/>
              </a:spcAft>
              <a:buSzPts val="1200"/>
              <a:buFont typeface="Helvetica Neue"/>
              <a:buNone/>
              <a:defRPr b="1" sz="1600"/>
            </a:lvl4pPr>
            <a:lvl5pPr indent="-228600" lvl="4" marL="2286000" algn="l">
              <a:spcBef>
                <a:spcPts val="560"/>
              </a:spcBef>
              <a:spcAft>
                <a:spcPts val="0"/>
              </a:spcAft>
              <a:buSzPts val="1200"/>
              <a:buFont typeface="Helvetica Neue"/>
              <a:buNone/>
              <a:defRPr b="1" sz="1600"/>
            </a:lvl5pPr>
            <a:lvl6pPr indent="-228600" lvl="5" marL="2743200" algn="l">
              <a:spcBef>
                <a:spcPts val="560"/>
              </a:spcBef>
              <a:spcAft>
                <a:spcPts val="0"/>
              </a:spcAft>
              <a:buSzPts val="1200"/>
              <a:buFont typeface="Helvetica Neue"/>
              <a:buNone/>
              <a:defRPr b="1" sz="1600"/>
            </a:lvl6pPr>
            <a:lvl7pPr indent="-228600" lvl="6" marL="3200400" algn="l">
              <a:spcBef>
                <a:spcPts val="560"/>
              </a:spcBef>
              <a:spcAft>
                <a:spcPts val="0"/>
              </a:spcAft>
              <a:buSzPts val="1200"/>
              <a:buFont typeface="Helvetica Neue"/>
              <a:buNone/>
              <a:defRPr b="1" sz="1600"/>
            </a:lvl7pPr>
            <a:lvl8pPr indent="-228600" lvl="7" marL="3657600" algn="l">
              <a:spcBef>
                <a:spcPts val="560"/>
              </a:spcBef>
              <a:spcAft>
                <a:spcPts val="0"/>
              </a:spcAft>
              <a:buSzPts val="1200"/>
              <a:buFont typeface="Helvetica Neue"/>
              <a:buNone/>
              <a:defRPr b="1" sz="1600"/>
            </a:lvl8pPr>
            <a:lvl9pPr indent="-228600" lvl="8" marL="4114800" algn="l">
              <a:spcBef>
                <a:spcPts val="560"/>
              </a:spcBef>
              <a:spcAft>
                <a:spcPts val="0"/>
              </a:spcAft>
              <a:buSzPts val="1200"/>
              <a:buFont typeface="Helvetica Neue"/>
              <a:buNone/>
              <a:defRPr b="1" sz="1600"/>
            </a:lvl9pPr>
          </a:lstStyle>
          <a:p/>
        </p:txBody>
      </p:sp>
      <p:sp>
        <p:nvSpPr>
          <p:cNvPr id="48" name="Google Shape;48;p6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840"/>
              </a:spcBef>
              <a:spcAft>
                <a:spcPts val="0"/>
              </a:spcAft>
              <a:buSzPts val="2640"/>
              <a:buChar char="▪"/>
              <a:defRPr sz="2400"/>
            </a:lvl1pPr>
            <a:lvl2pPr indent="-368300" lvl="1" marL="914400" algn="l">
              <a:spcBef>
                <a:spcPts val="700"/>
              </a:spcBef>
              <a:spcAft>
                <a:spcPts val="0"/>
              </a:spcAft>
              <a:buSzPts val="2200"/>
              <a:buChar char="•"/>
              <a:defRPr sz="2000"/>
            </a:lvl2pPr>
            <a:lvl3pPr indent="-314325" lvl="2" marL="1371600" algn="l">
              <a:spcBef>
                <a:spcPts val="630"/>
              </a:spcBef>
              <a:spcAft>
                <a:spcPts val="0"/>
              </a:spcAft>
              <a:buSzPts val="1350"/>
              <a:buChar char="4"/>
              <a:defRPr sz="1800"/>
            </a:lvl3pPr>
            <a:lvl4pPr indent="-304800" lvl="3" marL="1828800" algn="l">
              <a:spcBef>
                <a:spcPts val="560"/>
              </a:spcBef>
              <a:spcAft>
                <a:spcPts val="0"/>
              </a:spcAft>
              <a:buSzPts val="1200"/>
              <a:buFont typeface="Helvetica Neue"/>
              <a:buChar char="–"/>
              <a:defRPr sz="1600"/>
            </a:lvl4pPr>
            <a:lvl5pPr indent="-304800" lvl="4" marL="2286000" algn="l">
              <a:spcBef>
                <a:spcPts val="560"/>
              </a:spcBef>
              <a:spcAft>
                <a:spcPts val="0"/>
              </a:spcAft>
              <a:buSzPts val="1200"/>
              <a:buFont typeface="Helvetica Neue"/>
              <a:buChar char="»"/>
              <a:defRPr sz="1600"/>
            </a:lvl5pPr>
            <a:lvl6pPr indent="-304800" lvl="5" marL="2743200" algn="l">
              <a:spcBef>
                <a:spcPts val="560"/>
              </a:spcBef>
              <a:spcAft>
                <a:spcPts val="0"/>
              </a:spcAft>
              <a:buSzPts val="1200"/>
              <a:buFont typeface="Helvetica Neue"/>
              <a:buChar char="»"/>
              <a:defRPr sz="1600"/>
            </a:lvl6pPr>
            <a:lvl7pPr indent="-304800" lvl="6" marL="3200400" algn="l">
              <a:spcBef>
                <a:spcPts val="560"/>
              </a:spcBef>
              <a:spcAft>
                <a:spcPts val="0"/>
              </a:spcAft>
              <a:buSzPts val="1200"/>
              <a:buFont typeface="Helvetica Neue"/>
              <a:buChar char="»"/>
              <a:defRPr sz="1600"/>
            </a:lvl7pPr>
            <a:lvl8pPr indent="-304800" lvl="7" marL="3657600" algn="l">
              <a:spcBef>
                <a:spcPts val="560"/>
              </a:spcBef>
              <a:spcAft>
                <a:spcPts val="0"/>
              </a:spcAft>
              <a:buSzPts val="1200"/>
              <a:buFont typeface="Helvetica Neue"/>
              <a:buChar char="»"/>
              <a:defRPr sz="1600"/>
            </a:lvl8pPr>
            <a:lvl9pPr indent="-304800" lvl="8" marL="4114800" algn="l">
              <a:spcBef>
                <a:spcPts val="560"/>
              </a:spcBef>
              <a:spcAft>
                <a:spcPts val="0"/>
              </a:spcAft>
              <a:buSzPts val="1200"/>
              <a:buFont typeface="Helvetica Neue"/>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 name="Shape 50"/>
        <p:cNvGrpSpPr/>
        <p:nvPr/>
      </p:nvGrpSpPr>
      <p:grpSpPr>
        <a:xfrm>
          <a:off x="0" y="0"/>
          <a:ext cx="0" cy="0"/>
          <a:chOff x="0" y="0"/>
          <a:chExt cx="0" cy="0"/>
        </a:xfrm>
      </p:grpSpPr>
      <p:sp>
        <p:nvSpPr>
          <p:cNvPr id="51" name="Google Shape;51;p6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6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1120"/>
              </a:spcBef>
              <a:spcAft>
                <a:spcPts val="0"/>
              </a:spcAft>
              <a:buSzPts val="3520"/>
              <a:buChar char="▪"/>
              <a:defRPr sz="3200"/>
            </a:lvl1pPr>
            <a:lvl2pPr indent="-424180" lvl="1" marL="914400" algn="l">
              <a:spcBef>
                <a:spcPts val="980"/>
              </a:spcBef>
              <a:spcAft>
                <a:spcPts val="0"/>
              </a:spcAft>
              <a:buSzPts val="3080"/>
              <a:buChar char="•"/>
              <a:defRPr sz="2800"/>
            </a:lvl2pPr>
            <a:lvl3pPr indent="-342900" lvl="2" marL="1371600" algn="l">
              <a:spcBef>
                <a:spcPts val="840"/>
              </a:spcBef>
              <a:spcAft>
                <a:spcPts val="0"/>
              </a:spcAft>
              <a:buSzPts val="1800"/>
              <a:buChar char="4"/>
              <a:defRPr sz="2400"/>
            </a:lvl3pPr>
            <a:lvl4pPr indent="-323850" lvl="3" marL="1828800" algn="l">
              <a:spcBef>
                <a:spcPts val="700"/>
              </a:spcBef>
              <a:spcAft>
                <a:spcPts val="0"/>
              </a:spcAft>
              <a:buSzPts val="1500"/>
              <a:buFont typeface="Helvetica Neue"/>
              <a:buChar char="–"/>
              <a:defRPr sz="2000"/>
            </a:lvl4pPr>
            <a:lvl5pPr indent="-323850" lvl="4" marL="2286000" algn="l">
              <a:spcBef>
                <a:spcPts val="700"/>
              </a:spcBef>
              <a:spcAft>
                <a:spcPts val="0"/>
              </a:spcAft>
              <a:buSzPts val="1500"/>
              <a:buFont typeface="Helvetica Neue"/>
              <a:buChar char="»"/>
              <a:defRPr sz="2000"/>
            </a:lvl5pPr>
            <a:lvl6pPr indent="-323850" lvl="5" marL="2743200" algn="l">
              <a:spcBef>
                <a:spcPts val="700"/>
              </a:spcBef>
              <a:spcAft>
                <a:spcPts val="0"/>
              </a:spcAft>
              <a:buSzPts val="1500"/>
              <a:buFont typeface="Helvetica Neue"/>
              <a:buChar char="»"/>
              <a:defRPr sz="2000"/>
            </a:lvl6pPr>
            <a:lvl7pPr indent="-323850" lvl="6" marL="3200400" algn="l">
              <a:spcBef>
                <a:spcPts val="700"/>
              </a:spcBef>
              <a:spcAft>
                <a:spcPts val="0"/>
              </a:spcAft>
              <a:buSzPts val="1500"/>
              <a:buFont typeface="Helvetica Neue"/>
              <a:buChar char="»"/>
              <a:defRPr sz="2000"/>
            </a:lvl7pPr>
            <a:lvl8pPr indent="-323850" lvl="7" marL="3657600" algn="l">
              <a:spcBef>
                <a:spcPts val="700"/>
              </a:spcBef>
              <a:spcAft>
                <a:spcPts val="0"/>
              </a:spcAft>
              <a:buSzPts val="1500"/>
              <a:buFont typeface="Helvetica Neue"/>
              <a:buChar char="»"/>
              <a:defRPr sz="2000"/>
            </a:lvl8pPr>
            <a:lvl9pPr indent="-323850" lvl="8" marL="4114800" algn="l">
              <a:spcBef>
                <a:spcPts val="700"/>
              </a:spcBef>
              <a:spcAft>
                <a:spcPts val="0"/>
              </a:spcAft>
              <a:buSzPts val="1500"/>
              <a:buFont typeface="Helvetica Neue"/>
              <a:buChar char="»"/>
              <a:defRPr sz="2000"/>
            </a:lvl9pPr>
          </a:lstStyle>
          <a:p/>
        </p:txBody>
      </p:sp>
      <p:sp>
        <p:nvSpPr>
          <p:cNvPr id="53" name="Google Shape;53;p6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490"/>
              </a:spcBef>
              <a:spcAft>
                <a:spcPts val="0"/>
              </a:spcAft>
              <a:buSzPts val="1540"/>
              <a:buNone/>
              <a:defRPr sz="1400"/>
            </a:lvl1pPr>
            <a:lvl2pPr indent="-228600" lvl="1" marL="914400" algn="l">
              <a:spcBef>
                <a:spcPts val="420"/>
              </a:spcBef>
              <a:spcAft>
                <a:spcPts val="0"/>
              </a:spcAft>
              <a:buSzPts val="1320"/>
              <a:buNone/>
              <a:defRPr sz="1200"/>
            </a:lvl2pPr>
            <a:lvl3pPr indent="-228600" lvl="2" marL="1371600" algn="l">
              <a:spcBef>
                <a:spcPts val="350"/>
              </a:spcBef>
              <a:spcAft>
                <a:spcPts val="0"/>
              </a:spcAft>
              <a:buSzPts val="750"/>
              <a:buNone/>
              <a:defRPr sz="1000"/>
            </a:lvl3pPr>
            <a:lvl4pPr indent="-228600" lvl="3" marL="1828800" algn="l">
              <a:spcBef>
                <a:spcPts val="315"/>
              </a:spcBef>
              <a:spcAft>
                <a:spcPts val="0"/>
              </a:spcAft>
              <a:buSzPts val="675"/>
              <a:buFont typeface="Helvetica Neue"/>
              <a:buNone/>
              <a:defRPr sz="900"/>
            </a:lvl4pPr>
            <a:lvl5pPr indent="-228600" lvl="4" marL="2286000" algn="l">
              <a:spcBef>
                <a:spcPts val="315"/>
              </a:spcBef>
              <a:spcAft>
                <a:spcPts val="0"/>
              </a:spcAft>
              <a:buSzPts val="675"/>
              <a:buFont typeface="Helvetica Neue"/>
              <a:buNone/>
              <a:defRPr sz="900"/>
            </a:lvl5pPr>
            <a:lvl6pPr indent="-228600" lvl="5" marL="2743200" algn="l">
              <a:spcBef>
                <a:spcPts val="315"/>
              </a:spcBef>
              <a:spcAft>
                <a:spcPts val="0"/>
              </a:spcAft>
              <a:buSzPts val="675"/>
              <a:buFont typeface="Helvetica Neue"/>
              <a:buNone/>
              <a:defRPr sz="900"/>
            </a:lvl6pPr>
            <a:lvl7pPr indent="-228600" lvl="6" marL="3200400" algn="l">
              <a:spcBef>
                <a:spcPts val="315"/>
              </a:spcBef>
              <a:spcAft>
                <a:spcPts val="0"/>
              </a:spcAft>
              <a:buSzPts val="675"/>
              <a:buFont typeface="Helvetica Neue"/>
              <a:buNone/>
              <a:defRPr sz="900"/>
            </a:lvl7pPr>
            <a:lvl8pPr indent="-228600" lvl="7" marL="3657600" algn="l">
              <a:spcBef>
                <a:spcPts val="315"/>
              </a:spcBef>
              <a:spcAft>
                <a:spcPts val="0"/>
              </a:spcAft>
              <a:buSzPts val="675"/>
              <a:buFont typeface="Helvetica Neue"/>
              <a:buNone/>
              <a:defRPr sz="900"/>
            </a:lvl8pPr>
            <a:lvl9pPr indent="-228600" lvl="8" marL="4114800" algn="l">
              <a:spcBef>
                <a:spcPts val="315"/>
              </a:spcBef>
              <a:spcAft>
                <a:spcPts val="0"/>
              </a:spcAft>
              <a:buSzPts val="675"/>
              <a:buFont typeface="Helvetica Neue"/>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7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70"/>
          <p:cNvSpPr/>
          <p:nvPr>
            <p:ph idx="2" type="pic"/>
          </p:nvPr>
        </p:nvSpPr>
        <p:spPr>
          <a:xfrm>
            <a:off x="1792288" y="612775"/>
            <a:ext cx="5486400" cy="4114800"/>
          </a:xfrm>
          <a:prstGeom prst="rect">
            <a:avLst/>
          </a:prstGeom>
          <a:noFill/>
          <a:ln>
            <a:noFill/>
          </a:ln>
        </p:spPr>
      </p:sp>
      <p:sp>
        <p:nvSpPr>
          <p:cNvPr id="57" name="Google Shape;57;p7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490"/>
              </a:spcBef>
              <a:spcAft>
                <a:spcPts val="0"/>
              </a:spcAft>
              <a:buSzPts val="1540"/>
              <a:buNone/>
              <a:defRPr sz="1400"/>
            </a:lvl1pPr>
            <a:lvl2pPr indent="-228600" lvl="1" marL="914400" algn="l">
              <a:spcBef>
                <a:spcPts val="420"/>
              </a:spcBef>
              <a:spcAft>
                <a:spcPts val="0"/>
              </a:spcAft>
              <a:buSzPts val="1320"/>
              <a:buNone/>
              <a:defRPr sz="1200"/>
            </a:lvl2pPr>
            <a:lvl3pPr indent="-228600" lvl="2" marL="1371600" algn="l">
              <a:spcBef>
                <a:spcPts val="350"/>
              </a:spcBef>
              <a:spcAft>
                <a:spcPts val="0"/>
              </a:spcAft>
              <a:buSzPts val="750"/>
              <a:buNone/>
              <a:defRPr sz="1000"/>
            </a:lvl3pPr>
            <a:lvl4pPr indent="-228600" lvl="3" marL="1828800" algn="l">
              <a:spcBef>
                <a:spcPts val="315"/>
              </a:spcBef>
              <a:spcAft>
                <a:spcPts val="0"/>
              </a:spcAft>
              <a:buSzPts val="675"/>
              <a:buFont typeface="Helvetica Neue"/>
              <a:buNone/>
              <a:defRPr sz="900"/>
            </a:lvl4pPr>
            <a:lvl5pPr indent="-228600" lvl="4" marL="2286000" algn="l">
              <a:spcBef>
                <a:spcPts val="315"/>
              </a:spcBef>
              <a:spcAft>
                <a:spcPts val="0"/>
              </a:spcAft>
              <a:buSzPts val="675"/>
              <a:buFont typeface="Helvetica Neue"/>
              <a:buNone/>
              <a:defRPr sz="900"/>
            </a:lvl5pPr>
            <a:lvl6pPr indent="-228600" lvl="5" marL="2743200" algn="l">
              <a:spcBef>
                <a:spcPts val="315"/>
              </a:spcBef>
              <a:spcAft>
                <a:spcPts val="0"/>
              </a:spcAft>
              <a:buSzPts val="675"/>
              <a:buFont typeface="Helvetica Neue"/>
              <a:buNone/>
              <a:defRPr sz="900"/>
            </a:lvl6pPr>
            <a:lvl7pPr indent="-228600" lvl="6" marL="3200400" algn="l">
              <a:spcBef>
                <a:spcPts val="315"/>
              </a:spcBef>
              <a:spcAft>
                <a:spcPts val="0"/>
              </a:spcAft>
              <a:buSzPts val="675"/>
              <a:buFont typeface="Helvetica Neue"/>
              <a:buNone/>
              <a:defRPr sz="900"/>
            </a:lvl7pPr>
            <a:lvl8pPr indent="-228600" lvl="7" marL="3657600" algn="l">
              <a:spcBef>
                <a:spcPts val="315"/>
              </a:spcBef>
              <a:spcAft>
                <a:spcPts val="0"/>
              </a:spcAft>
              <a:buSzPts val="675"/>
              <a:buFont typeface="Helvetica Neue"/>
              <a:buNone/>
              <a:defRPr sz="900"/>
            </a:lvl8pPr>
            <a:lvl9pPr indent="-228600" lvl="8" marL="4114800" algn="l">
              <a:spcBef>
                <a:spcPts val="315"/>
              </a:spcBef>
              <a:spcAft>
                <a:spcPts val="0"/>
              </a:spcAft>
              <a:buSzPts val="675"/>
              <a:buFont typeface="Helvetica Neue"/>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5.jpg"/><Relationship Id="rId2" Type="http://schemas.openxmlformats.org/officeDocument/2006/relationships/image" Target="../media/image15.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dino_3" id="10" name="Google Shape;10;p61"/>
          <p:cNvPicPr preferRelativeResize="0"/>
          <p:nvPr/>
        </p:nvPicPr>
        <p:blipFill rotWithShape="1">
          <a:blip r:embed="rId1">
            <a:alphaModFix/>
          </a:blip>
          <a:srcRect b="0" l="0" r="0" t="0"/>
          <a:stretch/>
        </p:blipFill>
        <p:spPr>
          <a:xfrm>
            <a:off x="285750" y="0"/>
            <a:ext cx="1195388" cy="908050"/>
          </a:xfrm>
          <a:prstGeom prst="rect">
            <a:avLst/>
          </a:prstGeom>
          <a:noFill/>
          <a:ln>
            <a:noFill/>
          </a:ln>
        </p:spPr>
      </p:pic>
      <p:sp>
        <p:nvSpPr>
          <p:cNvPr id="11" name="Google Shape;11;p61"/>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9pPr>
          </a:lstStyle>
          <a:p/>
        </p:txBody>
      </p:sp>
      <p:sp>
        <p:nvSpPr>
          <p:cNvPr id="12" name="Google Shape;12;p61"/>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lvl1pPr indent="-354330" lvl="0" marL="457200" marR="0" rtl="0" algn="l">
              <a:spcBef>
                <a:spcPts val="630"/>
              </a:spcBef>
              <a:spcAft>
                <a:spcPts val="0"/>
              </a:spcAft>
              <a:buClr>
                <a:srgbClr val="993300"/>
              </a:buClr>
              <a:buSzPts val="1980"/>
              <a:buFont typeface="Noto Sans Symbols"/>
              <a:buChar char="▪"/>
              <a:defRPr b="0" i="0" sz="1800" u="none" cap="none" strike="noStrike">
                <a:solidFill>
                  <a:schemeClr val="dk1"/>
                </a:solidFill>
                <a:latin typeface="Helvetica Neue"/>
                <a:ea typeface="Helvetica Neue"/>
                <a:cs typeface="Helvetica Neue"/>
                <a:sym typeface="Helvetica Neue"/>
              </a:defRPr>
            </a:lvl1pPr>
            <a:lvl2pPr indent="-354330" lvl="1" marL="914400" marR="0" rtl="0" algn="l">
              <a:spcBef>
                <a:spcPts val="630"/>
              </a:spcBef>
              <a:spcAft>
                <a:spcPts val="0"/>
              </a:spcAft>
              <a:buClr>
                <a:srgbClr val="CC6600"/>
              </a:buClr>
              <a:buSzPts val="1980"/>
              <a:buFont typeface="Arial"/>
              <a:buChar char="•"/>
              <a:defRPr b="0" i="0" sz="1800" u="none" cap="none" strike="noStrike">
                <a:solidFill>
                  <a:schemeClr val="dk1"/>
                </a:solidFill>
                <a:latin typeface="Helvetica Neue"/>
                <a:ea typeface="Helvetica Neue"/>
                <a:cs typeface="Helvetica Neue"/>
                <a:sym typeface="Helvetica Neue"/>
              </a:defRPr>
            </a:lvl2pPr>
            <a:lvl3pPr indent="-314325" lvl="2" marL="1371600" marR="0" rtl="0" algn="l">
              <a:spcBef>
                <a:spcPts val="630"/>
              </a:spcBef>
              <a:spcAft>
                <a:spcPts val="0"/>
              </a:spcAft>
              <a:buClr>
                <a:srgbClr val="009900"/>
              </a:buClr>
              <a:buSzPts val="1350"/>
              <a:buFont typeface="Arimo"/>
              <a:buChar char="4"/>
              <a:defRPr b="0" i="0" sz="1800" u="none" cap="none" strike="noStrike">
                <a:solidFill>
                  <a:schemeClr val="dk1"/>
                </a:solidFill>
                <a:latin typeface="Helvetica Neue"/>
                <a:ea typeface="Helvetica Neue"/>
                <a:cs typeface="Helvetica Neue"/>
                <a:sym typeface="Helvetica Neue"/>
              </a:defRPr>
            </a:lvl3pPr>
            <a:lvl4pPr indent="-314325" lvl="3" marL="1828800" marR="0" rtl="0" algn="l">
              <a:spcBef>
                <a:spcPts val="630"/>
              </a:spcBef>
              <a:spcAft>
                <a:spcPts val="0"/>
              </a:spcAft>
              <a:buClr>
                <a:schemeClr val="hlink"/>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4pPr>
            <a:lvl5pPr indent="-314325" lvl="4" marL="22860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5pPr>
            <a:lvl6pPr indent="-314325" lvl="5" marL="27432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6pPr>
            <a:lvl7pPr indent="-314325" lvl="6" marL="32004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7pPr>
            <a:lvl8pPr indent="-314325" lvl="7" marL="36576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8pPr>
            <a:lvl9pPr indent="-314325" lvl="8" marL="41148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9pPr>
          </a:lstStyle>
          <a:p/>
        </p:txBody>
      </p:sp>
      <p:sp>
        <p:nvSpPr>
          <p:cNvPr id="13" name="Google Shape;13;p61"/>
          <p:cNvSpPr/>
          <p:nvPr/>
        </p:nvSpPr>
        <p:spPr>
          <a:xfrm>
            <a:off x="0" y="0"/>
            <a:ext cx="228600" cy="2286000"/>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4" name="Google Shape;14;p61"/>
          <p:cNvCxnSpPr/>
          <p:nvPr/>
        </p:nvCxnSpPr>
        <p:spPr>
          <a:xfrm>
            <a:off x="457200" y="860425"/>
            <a:ext cx="8077200" cy="0"/>
          </a:xfrm>
          <a:prstGeom prst="straightConnector1">
            <a:avLst/>
          </a:prstGeom>
          <a:noFill/>
          <a:ln cap="flat" cmpd="sng" w="19050">
            <a:solidFill>
              <a:srgbClr val="336699"/>
            </a:solidFill>
            <a:prstDash val="solid"/>
            <a:round/>
            <a:headEnd len="med" w="med" type="none"/>
            <a:tailEnd len="med" w="med" type="none"/>
          </a:ln>
        </p:spPr>
      </p:cxnSp>
      <p:sp>
        <p:nvSpPr>
          <p:cNvPr id="15" name="Google Shape;15;p61"/>
          <p:cNvSpPr/>
          <p:nvPr/>
        </p:nvSpPr>
        <p:spPr>
          <a:xfrm>
            <a:off x="0" y="2286000"/>
            <a:ext cx="228600" cy="2286000"/>
          </a:xfrm>
          <a:prstGeom prst="rect">
            <a:avLst/>
          </a:prstGeom>
          <a:solidFill>
            <a:srgbClr val="99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 name="Google Shape;16;p61"/>
          <p:cNvSpPr/>
          <p:nvPr/>
        </p:nvSpPr>
        <p:spPr>
          <a:xfrm>
            <a:off x="0" y="4572000"/>
            <a:ext cx="228600" cy="2286000"/>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 name="Google Shape;17;p61"/>
          <p:cNvSpPr txBox="1"/>
          <p:nvPr/>
        </p:nvSpPr>
        <p:spPr>
          <a:xfrm>
            <a:off x="4256146" y="6613525"/>
            <a:ext cx="447558"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rgbClr val="006699"/>
                </a:solidFill>
                <a:latin typeface="Helvetica Neue"/>
                <a:ea typeface="Helvetica Neue"/>
                <a:cs typeface="Helvetica Neue"/>
                <a:sym typeface="Helvetica Neue"/>
              </a:rPr>
              <a:t>2.</a:t>
            </a:r>
            <a:fld id="{00000000-1234-1234-1234-123412341234}" type="slidenum">
              <a:rPr b="1" i="0" lang="en-US" sz="1000" u="none" cap="none" strike="noStrike">
                <a:solidFill>
                  <a:srgbClr val="006699"/>
                </a:solidFill>
                <a:latin typeface="Helvetica Neue"/>
                <a:ea typeface="Helvetica Neue"/>
                <a:cs typeface="Helvetica Neue"/>
                <a:sym typeface="Helvetica Neue"/>
              </a:rPr>
              <a:t>‹#›</a:t>
            </a:fld>
            <a:endParaRPr b="1" i="0" sz="1000" u="none" cap="none" strike="noStrike">
              <a:solidFill>
                <a:srgbClr val="006699"/>
              </a:solidFill>
              <a:latin typeface="Helvetica Neue"/>
              <a:ea typeface="Helvetica Neue"/>
              <a:cs typeface="Helvetica Neue"/>
              <a:sym typeface="Helvetica Neue"/>
            </a:endParaRPr>
          </a:p>
        </p:txBody>
      </p:sp>
      <p:sp>
        <p:nvSpPr>
          <p:cNvPr id="18" name="Google Shape;18;p61"/>
          <p:cNvSpPr txBox="1"/>
          <p:nvPr/>
        </p:nvSpPr>
        <p:spPr>
          <a:xfrm>
            <a:off x="6489700" y="6588125"/>
            <a:ext cx="2713038" cy="2444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rgbClr val="006699"/>
                </a:solidFill>
                <a:latin typeface="Helvetica Neue"/>
                <a:ea typeface="Helvetica Neue"/>
                <a:cs typeface="Helvetica Neue"/>
                <a:sym typeface="Helvetica Neue"/>
              </a:rPr>
              <a:t>Silberschatz, Galvin and Gagne ©2018</a:t>
            </a:r>
            <a:endParaRPr/>
          </a:p>
        </p:txBody>
      </p:sp>
      <p:sp>
        <p:nvSpPr>
          <p:cNvPr id="19" name="Google Shape;19;p61"/>
          <p:cNvSpPr txBox="1"/>
          <p:nvPr/>
        </p:nvSpPr>
        <p:spPr>
          <a:xfrm>
            <a:off x="185738" y="6586538"/>
            <a:ext cx="2730500" cy="2460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00" u="none" cap="none" strike="noStrike">
                <a:solidFill>
                  <a:srgbClr val="006699"/>
                </a:solidFill>
                <a:latin typeface="Helvetica Neue"/>
                <a:ea typeface="Helvetica Neue"/>
                <a:cs typeface="Helvetica Neue"/>
                <a:sym typeface="Helvetica Neue"/>
              </a:rPr>
              <a:t>Operating System Concepts – 10</a:t>
            </a:r>
            <a:r>
              <a:rPr b="1" baseline="30000" i="0" lang="en-US" sz="1000" u="none" cap="none" strike="noStrike">
                <a:solidFill>
                  <a:srgbClr val="006699"/>
                </a:solidFill>
                <a:latin typeface="Helvetica Neue"/>
                <a:ea typeface="Helvetica Neue"/>
                <a:cs typeface="Helvetica Neue"/>
                <a:sym typeface="Helvetica Neue"/>
              </a:rPr>
              <a:t>th</a:t>
            </a:r>
            <a:r>
              <a:rPr b="1" i="0" lang="en-US" sz="1000" u="none" cap="none" strike="noStrike">
                <a:solidFill>
                  <a:srgbClr val="006699"/>
                </a:solidFill>
                <a:latin typeface="Helvetica Neue"/>
                <a:ea typeface="Helvetica Neue"/>
                <a:cs typeface="Helvetica Neue"/>
                <a:sym typeface="Helvetica Neue"/>
              </a:rPr>
              <a:t> Edition</a:t>
            </a:r>
            <a:endParaRPr/>
          </a:p>
        </p:txBody>
      </p:sp>
      <p:pic>
        <p:nvPicPr>
          <p:cNvPr descr="dino_6" id="20" name="Google Shape;20;p61"/>
          <p:cNvPicPr preferRelativeResize="0"/>
          <p:nvPr/>
        </p:nvPicPr>
        <p:blipFill rotWithShape="1">
          <a:blip r:embed="rId2">
            <a:alphaModFix/>
          </a:blip>
          <a:srcRect b="0" l="0" r="0" t="0"/>
          <a:stretch/>
        </p:blipFill>
        <p:spPr>
          <a:xfrm>
            <a:off x="7773988" y="5849938"/>
            <a:ext cx="1284287" cy="79216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
          <p:cNvSpPr txBox="1"/>
          <p:nvPr>
            <p:ph type="ctrTitle"/>
          </p:nvPr>
        </p:nvSpPr>
        <p:spPr>
          <a:xfrm>
            <a:off x="371475" y="1900238"/>
            <a:ext cx="8458200" cy="1143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Chapter 2:  Operating-System Services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0"/>
          <p:cNvSpPr txBox="1"/>
          <p:nvPr>
            <p:ph type="title"/>
          </p:nvPr>
        </p:nvSpPr>
        <p:spPr>
          <a:xfrm>
            <a:off x="1036638" y="214313"/>
            <a:ext cx="7500937"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3000"/>
              <a:t>User Operating System Interface - GUI</a:t>
            </a:r>
            <a:endParaRPr/>
          </a:p>
        </p:txBody>
      </p:sp>
      <p:sp>
        <p:nvSpPr>
          <p:cNvPr id="130" name="Google Shape;130;p10"/>
          <p:cNvSpPr txBox="1"/>
          <p:nvPr>
            <p:ph idx="1" type="body"/>
          </p:nvPr>
        </p:nvSpPr>
        <p:spPr>
          <a:xfrm>
            <a:off x="838200" y="1154113"/>
            <a:ext cx="7699375"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User-friendly </a:t>
            </a:r>
            <a:r>
              <a:rPr b="1" lang="en-US">
                <a:solidFill>
                  <a:srgbClr val="006699"/>
                </a:solidFill>
                <a:latin typeface="Arial"/>
                <a:ea typeface="Arial"/>
                <a:cs typeface="Arial"/>
                <a:sym typeface="Arial"/>
              </a:rPr>
              <a:t>desktop</a:t>
            </a:r>
            <a:r>
              <a:rPr lang="en-US"/>
              <a:t> metaphor interface</a:t>
            </a:r>
            <a:endParaRPr/>
          </a:p>
          <a:p>
            <a:pPr indent="-285750" lvl="1" marL="742950" rtl="0" algn="l">
              <a:spcBef>
                <a:spcPts val="630"/>
              </a:spcBef>
              <a:spcAft>
                <a:spcPts val="0"/>
              </a:spcAft>
              <a:buSzPts val="1980"/>
              <a:buChar char="•"/>
            </a:pPr>
            <a:r>
              <a:rPr lang="en-US"/>
              <a:t>Usually mouse, keyboard, and monitor</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Icons</a:t>
            </a:r>
            <a:r>
              <a:rPr lang="en-US"/>
              <a:t> represent files, programs, actions, etc</a:t>
            </a:r>
            <a:endParaRPr/>
          </a:p>
          <a:p>
            <a:pPr indent="-285750" lvl="1" marL="742950" rtl="0" algn="l">
              <a:spcBef>
                <a:spcPts val="630"/>
              </a:spcBef>
              <a:spcAft>
                <a:spcPts val="0"/>
              </a:spcAft>
              <a:buSzPts val="1980"/>
              <a:buChar char="•"/>
            </a:pPr>
            <a:r>
              <a:rPr lang="en-US"/>
              <a:t>Various mouse buttons over objects in the interface cause various actions (provide information, options, execute function, open directory (known as a </a:t>
            </a:r>
            <a:r>
              <a:rPr b="1" lang="en-US">
                <a:solidFill>
                  <a:srgbClr val="006699"/>
                </a:solidFill>
                <a:latin typeface="Arial"/>
                <a:ea typeface="Arial"/>
                <a:cs typeface="Arial"/>
                <a:sym typeface="Arial"/>
              </a:rPr>
              <a:t>folder</a:t>
            </a:r>
            <a:r>
              <a:rPr lang="en-US"/>
              <a:t>)</a:t>
            </a:r>
            <a:endParaRPr/>
          </a:p>
          <a:p>
            <a:pPr indent="-285750" lvl="1" marL="742950" rtl="0" algn="l">
              <a:spcBef>
                <a:spcPts val="630"/>
              </a:spcBef>
              <a:spcAft>
                <a:spcPts val="0"/>
              </a:spcAft>
              <a:buSzPts val="1980"/>
              <a:buChar char="•"/>
            </a:pPr>
            <a:r>
              <a:rPr lang="en-US"/>
              <a:t>Invented at Xerox PARC</a:t>
            </a:r>
            <a:endParaRPr/>
          </a:p>
          <a:p>
            <a:pPr indent="-342900" lvl="0" marL="342900" rtl="0" algn="l">
              <a:spcBef>
                <a:spcPts val="630"/>
              </a:spcBef>
              <a:spcAft>
                <a:spcPts val="0"/>
              </a:spcAft>
              <a:buSzPts val="1980"/>
              <a:buChar char="▪"/>
            </a:pPr>
            <a:r>
              <a:rPr lang="en-US"/>
              <a:t>Many systems now include both CLI and GUI interfaces</a:t>
            </a:r>
            <a:endParaRPr/>
          </a:p>
          <a:p>
            <a:pPr indent="-285750" lvl="1" marL="742950" rtl="0" algn="l">
              <a:spcBef>
                <a:spcPts val="630"/>
              </a:spcBef>
              <a:spcAft>
                <a:spcPts val="0"/>
              </a:spcAft>
              <a:buSzPts val="1980"/>
              <a:buChar char="•"/>
            </a:pPr>
            <a:r>
              <a:rPr lang="en-US"/>
              <a:t>Microsoft Windows is GUI with CLI “command” shell</a:t>
            </a:r>
            <a:endParaRPr/>
          </a:p>
          <a:p>
            <a:pPr indent="-285750" lvl="1" marL="742950" rtl="0" algn="l">
              <a:spcBef>
                <a:spcPts val="630"/>
              </a:spcBef>
              <a:spcAft>
                <a:spcPts val="0"/>
              </a:spcAft>
              <a:buSzPts val="1980"/>
              <a:buChar char="•"/>
            </a:pPr>
            <a:r>
              <a:rPr lang="en-US"/>
              <a:t>Apple Mac OS X is “Aqua” GUI interface with UNIX kernel underneath and shells available</a:t>
            </a:r>
            <a:endParaRPr/>
          </a:p>
          <a:p>
            <a:pPr indent="-285750" lvl="1" marL="742950" rtl="0" algn="l">
              <a:spcBef>
                <a:spcPts val="630"/>
              </a:spcBef>
              <a:spcAft>
                <a:spcPts val="0"/>
              </a:spcAft>
              <a:buSzPts val="1980"/>
              <a:buChar char="•"/>
            </a:pPr>
            <a:r>
              <a:rPr lang="en-US"/>
              <a:t>Unix and Linux have CLI with optional GUI interfaces (CDE, KDE, GNOME)</a:t>
            </a:r>
            <a:endParaRPr/>
          </a:p>
          <a:p>
            <a:pPr indent="-160019" lvl="1" marL="742950" rtl="0" algn="l">
              <a:spcBef>
                <a:spcPts val="630"/>
              </a:spcBef>
              <a:spcAft>
                <a:spcPts val="0"/>
              </a:spcAft>
              <a:buSzPts val="198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1"/>
          <p:cNvSpPr txBox="1"/>
          <p:nvPr>
            <p:ph type="title"/>
          </p:nvPr>
        </p:nvSpPr>
        <p:spPr>
          <a:xfrm>
            <a:off x="822325" y="228600"/>
            <a:ext cx="771525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Touchscreen Interfaces</a:t>
            </a:r>
            <a:endParaRPr/>
          </a:p>
        </p:txBody>
      </p:sp>
      <p:sp>
        <p:nvSpPr>
          <p:cNvPr id="137" name="Google Shape;137;p11"/>
          <p:cNvSpPr txBox="1"/>
          <p:nvPr>
            <p:ph idx="1" type="body"/>
          </p:nvPr>
        </p:nvSpPr>
        <p:spPr>
          <a:xfrm>
            <a:off x="806450" y="1233488"/>
            <a:ext cx="41211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Touchscreen devices require new interfaces</a:t>
            </a:r>
            <a:endParaRPr/>
          </a:p>
          <a:p>
            <a:pPr indent="-285750" lvl="1" marL="742950" rtl="0" algn="l">
              <a:spcBef>
                <a:spcPts val="560"/>
              </a:spcBef>
              <a:spcAft>
                <a:spcPts val="0"/>
              </a:spcAft>
              <a:buSzPts val="1760"/>
              <a:buChar char="•"/>
            </a:pPr>
            <a:r>
              <a:rPr lang="en-US" sz="1600"/>
              <a:t>Mouse not possible or not desired</a:t>
            </a:r>
            <a:endParaRPr/>
          </a:p>
          <a:p>
            <a:pPr indent="-285750" lvl="1" marL="742950" rtl="0" algn="l">
              <a:spcBef>
                <a:spcPts val="560"/>
              </a:spcBef>
              <a:spcAft>
                <a:spcPts val="0"/>
              </a:spcAft>
              <a:buSzPts val="1760"/>
              <a:buChar char="•"/>
            </a:pPr>
            <a:r>
              <a:rPr lang="en-US" sz="1600"/>
              <a:t>Actions and selection based on gestures</a:t>
            </a:r>
            <a:endParaRPr/>
          </a:p>
          <a:p>
            <a:pPr indent="-285750" lvl="1" marL="742950" rtl="0" algn="l">
              <a:spcBef>
                <a:spcPts val="560"/>
              </a:spcBef>
              <a:spcAft>
                <a:spcPts val="0"/>
              </a:spcAft>
              <a:buSzPts val="1760"/>
              <a:buChar char="•"/>
            </a:pPr>
            <a:r>
              <a:rPr lang="en-US" sz="1600"/>
              <a:t>Virtual keyboard for text entry</a:t>
            </a:r>
            <a:endParaRPr/>
          </a:p>
          <a:p>
            <a:pPr indent="-342900" lvl="0" marL="342900" rtl="0" algn="l">
              <a:spcBef>
                <a:spcPts val="560"/>
              </a:spcBef>
              <a:spcAft>
                <a:spcPts val="0"/>
              </a:spcAft>
              <a:buSzPts val="1760"/>
              <a:buChar char="▪"/>
            </a:pPr>
            <a:r>
              <a:rPr lang="en-US" sz="1600"/>
              <a:t>Voice commands</a:t>
            </a:r>
            <a:endParaRPr/>
          </a:p>
          <a:p>
            <a:pPr indent="0" lvl="0" marL="0" rtl="0" algn="l">
              <a:spcBef>
                <a:spcPts val="630"/>
              </a:spcBef>
              <a:spcAft>
                <a:spcPts val="0"/>
              </a:spcAft>
              <a:buSzPts val="1980"/>
              <a:buFont typeface="Arial"/>
              <a:buNone/>
            </a:pPr>
            <a:r>
              <a:t/>
            </a:r>
            <a:endParaRPr/>
          </a:p>
          <a:p>
            <a:pPr indent="-160019" lvl="1" marL="742950" rtl="0" algn="l">
              <a:spcBef>
                <a:spcPts val="630"/>
              </a:spcBef>
              <a:spcAft>
                <a:spcPts val="0"/>
              </a:spcAft>
              <a:buSzPts val="1980"/>
              <a:buFont typeface="Arial"/>
              <a:buNone/>
            </a:pPr>
            <a:r>
              <a:t/>
            </a:r>
            <a:endParaRPr/>
          </a:p>
        </p:txBody>
      </p:sp>
      <p:pic>
        <p:nvPicPr>
          <p:cNvPr id="138" name="Google Shape;138;p11"/>
          <p:cNvPicPr preferRelativeResize="0"/>
          <p:nvPr/>
        </p:nvPicPr>
        <p:blipFill rotWithShape="1">
          <a:blip r:embed="rId3">
            <a:alphaModFix/>
          </a:blip>
          <a:srcRect b="0" l="0" r="0" t="0"/>
          <a:stretch/>
        </p:blipFill>
        <p:spPr>
          <a:xfrm>
            <a:off x="5149850" y="1152525"/>
            <a:ext cx="2767013" cy="49196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2"/>
          <p:cNvSpPr txBox="1"/>
          <p:nvPr>
            <p:ph type="title"/>
          </p:nvPr>
        </p:nvSpPr>
        <p:spPr>
          <a:xfrm>
            <a:off x="457200" y="227013"/>
            <a:ext cx="811371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The Mac OS X GUI</a:t>
            </a:r>
            <a:endParaRPr/>
          </a:p>
        </p:txBody>
      </p:sp>
      <p:sp>
        <p:nvSpPr>
          <p:cNvPr id="144" name="Google Shape;144;p12"/>
          <p:cNvSpPr/>
          <p:nvPr/>
        </p:nvSpPr>
        <p:spPr>
          <a:xfrm>
            <a:off x="573088" y="1279525"/>
            <a:ext cx="8113712" cy="4564063"/>
          </a:xfrm>
          <a:prstGeom prst="rect">
            <a:avLst/>
          </a:prstGeom>
          <a:solidFill>
            <a:srgbClr val="FFFFFF"/>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3"/>
          <p:cNvSpPr txBox="1"/>
          <p:nvPr>
            <p:ph type="title"/>
          </p:nvPr>
        </p:nvSpPr>
        <p:spPr>
          <a:xfrm>
            <a:off x="457200" y="220663"/>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Calls</a:t>
            </a:r>
            <a:endParaRPr/>
          </a:p>
        </p:txBody>
      </p:sp>
      <p:sp>
        <p:nvSpPr>
          <p:cNvPr id="151" name="Google Shape;151;p13"/>
          <p:cNvSpPr txBox="1"/>
          <p:nvPr>
            <p:ph idx="1" type="body"/>
          </p:nvPr>
        </p:nvSpPr>
        <p:spPr>
          <a:xfrm>
            <a:off x="839788" y="1385888"/>
            <a:ext cx="7678737" cy="264636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Programming interface to the services provided by the OS</a:t>
            </a:r>
            <a:endParaRPr sz="800"/>
          </a:p>
          <a:p>
            <a:pPr indent="-342900" lvl="0" marL="342900" rtl="0" algn="l">
              <a:lnSpc>
                <a:spcPct val="90000"/>
              </a:lnSpc>
              <a:spcBef>
                <a:spcPts val="630"/>
              </a:spcBef>
              <a:spcAft>
                <a:spcPts val="0"/>
              </a:spcAft>
              <a:buSzPts val="1980"/>
              <a:buChar char="▪"/>
            </a:pPr>
            <a:r>
              <a:rPr lang="en-US"/>
              <a:t>Typically written in a high-level language (C or C++)</a:t>
            </a:r>
            <a:endParaRPr sz="800"/>
          </a:p>
          <a:p>
            <a:pPr indent="-342900" lvl="0" marL="342900" rtl="0" algn="l">
              <a:lnSpc>
                <a:spcPct val="90000"/>
              </a:lnSpc>
              <a:spcBef>
                <a:spcPts val="630"/>
              </a:spcBef>
              <a:spcAft>
                <a:spcPts val="0"/>
              </a:spcAft>
              <a:buSzPts val="1980"/>
              <a:buChar char="▪"/>
            </a:pPr>
            <a:r>
              <a:rPr lang="en-US"/>
              <a:t>Mostly accessed by programs via a high-level </a:t>
            </a:r>
            <a:r>
              <a:rPr b="1" lang="en-US">
                <a:solidFill>
                  <a:srgbClr val="006699"/>
                </a:solidFill>
                <a:latin typeface="Arial"/>
                <a:ea typeface="Arial"/>
                <a:cs typeface="Arial"/>
                <a:sym typeface="Arial"/>
              </a:rPr>
              <a:t>Application</a:t>
            </a:r>
            <a:r>
              <a:rPr b="1" lang="en-US">
                <a:solidFill>
                  <a:srgbClr val="3366FF"/>
                </a:solidFill>
              </a:rPr>
              <a:t> </a:t>
            </a:r>
            <a:r>
              <a:rPr b="1" lang="en-US">
                <a:solidFill>
                  <a:srgbClr val="006699"/>
                </a:solidFill>
                <a:latin typeface="Arial"/>
                <a:ea typeface="Arial"/>
                <a:cs typeface="Arial"/>
                <a:sym typeface="Arial"/>
              </a:rPr>
              <a:t>Programming</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solidFill>
                  <a:srgbClr val="000000"/>
                </a:solidFill>
              </a:rPr>
              <a:t>(</a:t>
            </a:r>
            <a:r>
              <a:rPr b="1" lang="en-US">
                <a:solidFill>
                  <a:srgbClr val="006699"/>
                </a:solidFill>
                <a:latin typeface="Arial"/>
                <a:ea typeface="Arial"/>
                <a:cs typeface="Arial"/>
                <a:sym typeface="Arial"/>
              </a:rPr>
              <a:t>API</a:t>
            </a:r>
            <a:r>
              <a:rPr lang="en-US">
                <a:solidFill>
                  <a:srgbClr val="000000"/>
                </a:solidFill>
              </a:rPr>
              <a:t>)</a:t>
            </a:r>
            <a:r>
              <a:rPr lang="en-US">
                <a:solidFill>
                  <a:srgbClr val="3366FF"/>
                </a:solidFill>
              </a:rPr>
              <a:t> </a:t>
            </a:r>
            <a:r>
              <a:rPr lang="en-US"/>
              <a:t>rather than direct system call use</a:t>
            </a:r>
            <a:endParaRPr sz="800"/>
          </a:p>
          <a:p>
            <a:pPr indent="-342900" lvl="0" marL="342900" rtl="0" algn="l">
              <a:lnSpc>
                <a:spcPct val="90000"/>
              </a:lnSpc>
              <a:spcBef>
                <a:spcPts val="630"/>
              </a:spcBef>
              <a:spcAft>
                <a:spcPts val="0"/>
              </a:spcAft>
              <a:buSzPts val="1980"/>
              <a:buChar char="▪"/>
            </a:pPr>
            <a:r>
              <a:rPr lang="en-US"/>
              <a:t>Three most common APIs are Win32 API for Windows, POSIX API for POSIX-based systems (including virtually all versions of UNIX, Linux, and Mac OS X), and Java API for the Java virtual machine (JVM)</a:t>
            </a:r>
            <a:endParaRPr/>
          </a:p>
        </p:txBody>
      </p:sp>
      <p:sp>
        <p:nvSpPr>
          <p:cNvPr id="152" name="Google Shape;152;p13"/>
          <p:cNvSpPr/>
          <p:nvPr/>
        </p:nvSpPr>
        <p:spPr>
          <a:xfrm>
            <a:off x="942975" y="3624263"/>
            <a:ext cx="7181850" cy="59055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Helvetica Neue"/>
                <a:ea typeface="Helvetica Neue"/>
                <a:cs typeface="Helvetica Neue"/>
                <a:sym typeface="Helvetica Neue"/>
              </a:rPr>
              <a:t>Note that the system-call names used throughout this text are generic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4"/>
          <p:cNvSpPr txBox="1"/>
          <p:nvPr>
            <p:ph type="title"/>
          </p:nvPr>
        </p:nvSpPr>
        <p:spPr>
          <a:xfrm>
            <a:off x="457200" y="214313"/>
            <a:ext cx="80772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of System Calls</a:t>
            </a:r>
            <a:endParaRPr/>
          </a:p>
        </p:txBody>
      </p:sp>
      <p:sp>
        <p:nvSpPr>
          <p:cNvPr id="159" name="Google Shape;159;p14"/>
          <p:cNvSpPr txBox="1"/>
          <p:nvPr>
            <p:ph idx="1" type="body"/>
          </p:nvPr>
        </p:nvSpPr>
        <p:spPr>
          <a:xfrm>
            <a:off x="830263" y="1233488"/>
            <a:ext cx="7704137"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System call sequence to copy the contents of one file to another file</a:t>
            </a:r>
            <a:endParaRPr/>
          </a:p>
        </p:txBody>
      </p:sp>
      <p:pic>
        <p:nvPicPr>
          <p:cNvPr id="160" name="Google Shape;160;p14"/>
          <p:cNvPicPr preferRelativeResize="0"/>
          <p:nvPr/>
        </p:nvPicPr>
        <p:blipFill rotWithShape="1">
          <a:blip r:embed="rId3">
            <a:alphaModFix/>
          </a:blip>
          <a:srcRect b="0" l="0" r="0" t="0"/>
          <a:stretch/>
        </p:blipFill>
        <p:spPr>
          <a:xfrm>
            <a:off x="1458913" y="1965325"/>
            <a:ext cx="5937250" cy="4017963"/>
          </a:xfrm>
          <a:prstGeom prst="rect">
            <a:avLst/>
          </a:prstGeom>
          <a:noFill/>
          <a:ln>
            <a:noFill/>
          </a:ln>
        </p:spPr>
      </p:pic>
      <p:cxnSp>
        <p:nvCxnSpPr>
          <p:cNvPr id="161" name="Google Shape;161;p14"/>
          <p:cNvCxnSpPr/>
          <p:nvPr/>
        </p:nvCxnSpPr>
        <p:spPr>
          <a:xfrm>
            <a:off x="7358063" y="2022475"/>
            <a:ext cx="0" cy="420688"/>
          </a:xfrm>
          <a:prstGeom prst="straightConnector1">
            <a:avLst/>
          </a:prstGeom>
          <a:noFill/>
          <a:ln cap="flat" cmpd="sng" w="9525">
            <a:solidFill>
              <a:schemeClr val="dk1"/>
            </a:solidFill>
            <a:prstDash val="solid"/>
            <a:round/>
            <a:headEnd len="med" w="med" type="none"/>
            <a:tailEnd len="med" w="med" type="none"/>
          </a:ln>
        </p:spPr>
      </p:cxnSp>
      <p:cxnSp>
        <p:nvCxnSpPr>
          <p:cNvPr id="162" name="Google Shape;162;p14"/>
          <p:cNvCxnSpPr/>
          <p:nvPr/>
        </p:nvCxnSpPr>
        <p:spPr>
          <a:xfrm>
            <a:off x="1503363" y="2012950"/>
            <a:ext cx="0" cy="430213"/>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5"/>
          <p:cNvSpPr txBox="1"/>
          <p:nvPr>
            <p:ph type="title"/>
          </p:nvPr>
        </p:nvSpPr>
        <p:spPr>
          <a:xfrm>
            <a:off x="457200" y="220663"/>
            <a:ext cx="80422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of Standard API</a:t>
            </a:r>
            <a:endParaRPr/>
          </a:p>
        </p:txBody>
      </p:sp>
      <p:pic>
        <p:nvPicPr>
          <p:cNvPr id="169" name="Google Shape;169;p15"/>
          <p:cNvPicPr preferRelativeResize="0"/>
          <p:nvPr/>
        </p:nvPicPr>
        <p:blipFill rotWithShape="1">
          <a:blip r:embed="rId3">
            <a:alphaModFix/>
          </a:blip>
          <a:srcRect b="0" l="0" r="0" t="0"/>
          <a:stretch/>
        </p:blipFill>
        <p:spPr>
          <a:xfrm>
            <a:off x="1839913" y="984250"/>
            <a:ext cx="5276850" cy="538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6"/>
          <p:cNvSpPr txBox="1"/>
          <p:nvPr>
            <p:ph type="title"/>
          </p:nvPr>
        </p:nvSpPr>
        <p:spPr>
          <a:xfrm>
            <a:off x="473075" y="217488"/>
            <a:ext cx="798988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Call Implementation</a:t>
            </a:r>
            <a:endParaRPr/>
          </a:p>
        </p:txBody>
      </p:sp>
      <p:sp>
        <p:nvSpPr>
          <p:cNvPr id="176" name="Google Shape;176;p16"/>
          <p:cNvSpPr txBox="1"/>
          <p:nvPr>
            <p:ph idx="1" type="body"/>
          </p:nvPr>
        </p:nvSpPr>
        <p:spPr>
          <a:xfrm>
            <a:off x="830263" y="1233488"/>
            <a:ext cx="76327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Typically, a number is  associated with each system call</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System-call</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maintains a table indexed according to these numbers</a:t>
            </a:r>
            <a:endParaRPr sz="800"/>
          </a:p>
          <a:p>
            <a:pPr indent="-342900" lvl="0" marL="342900" rtl="0" algn="l">
              <a:spcBef>
                <a:spcPts val="630"/>
              </a:spcBef>
              <a:spcAft>
                <a:spcPts val="0"/>
              </a:spcAft>
              <a:buSzPts val="1980"/>
              <a:buChar char="▪"/>
            </a:pPr>
            <a:r>
              <a:rPr lang="en-US"/>
              <a:t>The system call interface invokes  the intended system call in OS kernel and returns status of the system call and any return values</a:t>
            </a:r>
            <a:endParaRPr sz="800"/>
          </a:p>
          <a:p>
            <a:pPr indent="-342900" lvl="0" marL="342900" rtl="0" algn="l">
              <a:spcBef>
                <a:spcPts val="630"/>
              </a:spcBef>
              <a:spcAft>
                <a:spcPts val="0"/>
              </a:spcAft>
              <a:buSzPts val="1980"/>
              <a:buChar char="▪"/>
            </a:pPr>
            <a:r>
              <a:rPr lang="en-US"/>
              <a:t>The caller need know nothing about how the system call is implemented</a:t>
            </a:r>
            <a:endParaRPr/>
          </a:p>
          <a:p>
            <a:pPr indent="-285750" lvl="1" marL="742950" rtl="0" algn="l">
              <a:spcBef>
                <a:spcPts val="630"/>
              </a:spcBef>
              <a:spcAft>
                <a:spcPts val="0"/>
              </a:spcAft>
              <a:buSzPts val="1980"/>
              <a:buChar char="•"/>
            </a:pPr>
            <a:r>
              <a:rPr lang="en-US"/>
              <a:t>Just needs to obey API and understand what OS will do as a result call</a:t>
            </a:r>
            <a:endParaRPr/>
          </a:p>
          <a:p>
            <a:pPr indent="-285750" lvl="1" marL="742950" rtl="0" algn="l">
              <a:spcBef>
                <a:spcPts val="630"/>
              </a:spcBef>
              <a:spcAft>
                <a:spcPts val="0"/>
              </a:spcAft>
              <a:buSzPts val="1980"/>
              <a:buChar char="•"/>
            </a:pPr>
            <a:r>
              <a:rPr lang="en-US"/>
              <a:t>Most details of  OS interface hidden from programmer by API  </a:t>
            </a:r>
            <a:endParaRPr/>
          </a:p>
          <a:p>
            <a:pPr indent="-228600" lvl="2" marL="1085850" rtl="0" algn="l">
              <a:spcBef>
                <a:spcPts val="630"/>
              </a:spcBef>
              <a:spcAft>
                <a:spcPts val="0"/>
              </a:spcAft>
              <a:buSzPts val="1350"/>
              <a:buChar char="4"/>
            </a:pPr>
            <a:r>
              <a:rPr lang="en-US"/>
              <a:t>Managed by run-time support library (set of functions built into libraries included with compiler)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txBox="1"/>
          <p:nvPr>
            <p:ph type="title"/>
          </p:nvPr>
        </p:nvSpPr>
        <p:spPr>
          <a:xfrm>
            <a:off x="920750" y="211138"/>
            <a:ext cx="784066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API – System Call – OS Relationship</a:t>
            </a:r>
            <a:endParaRPr/>
          </a:p>
        </p:txBody>
      </p:sp>
      <p:pic>
        <p:nvPicPr>
          <p:cNvPr id="183" name="Google Shape;183;p17"/>
          <p:cNvPicPr preferRelativeResize="0"/>
          <p:nvPr/>
        </p:nvPicPr>
        <p:blipFill rotWithShape="1">
          <a:blip r:embed="rId3">
            <a:alphaModFix/>
          </a:blip>
          <a:srcRect b="0" l="0" r="0" t="0"/>
          <a:stretch/>
        </p:blipFill>
        <p:spPr>
          <a:xfrm>
            <a:off x="949325" y="1217613"/>
            <a:ext cx="7559675" cy="46148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8"/>
          <p:cNvSpPr txBox="1"/>
          <p:nvPr>
            <p:ph type="title"/>
          </p:nvPr>
        </p:nvSpPr>
        <p:spPr>
          <a:xfrm>
            <a:off x="879475" y="217488"/>
            <a:ext cx="77041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Call Parameter Passing</a:t>
            </a:r>
            <a:endParaRPr/>
          </a:p>
        </p:txBody>
      </p:sp>
      <p:sp>
        <p:nvSpPr>
          <p:cNvPr id="190" name="Google Shape;190;p18"/>
          <p:cNvSpPr txBox="1"/>
          <p:nvPr>
            <p:ph idx="1" type="body"/>
          </p:nvPr>
        </p:nvSpPr>
        <p:spPr>
          <a:xfrm>
            <a:off x="806450" y="1233488"/>
            <a:ext cx="7704138"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Often, more information is required than simply identity of desired system call</a:t>
            </a:r>
            <a:endParaRPr/>
          </a:p>
          <a:p>
            <a:pPr indent="-285750" lvl="1" marL="742950" rtl="0" algn="l">
              <a:lnSpc>
                <a:spcPct val="90000"/>
              </a:lnSpc>
              <a:spcBef>
                <a:spcPts val="630"/>
              </a:spcBef>
              <a:spcAft>
                <a:spcPts val="0"/>
              </a:spcAft>
              <a:buSzPts val="1980"/>
              <a:buChar char="•"/>
            </a:pPr>
            <a:r>
              <a:rPr lang="en-US"/>
              <a:t>Exact type and amount of information vary according to OS and call</a:t>
            </a:r>
            <a:endParaRPr sz="900"/>
          </a:p>
          <a:p>
            <a:pPr indent="-342900" lvl="0" marL="342900" rtl="0" algn="l">
              <a:lnSpc>
                <a:spcPct val="90000"/>
              </a:lnSpc>
              <a:spcBef>
                <a:spcPts val="630"/>
              </a:spcBef>
              <a:spcAft>
                <a:spcPts val="0"/>
              </a:spcAft>
              <a:buSzPts val="1980"/>
              <a:buChar char="▪"/>
            </a:pPr>
            <a:r>
              <a:rPr lang="en-US"/>
              <a:t>Three general methods used to pass parameters to the OS</a:t>
            </a:r>
            <a:endParaRPr/>
          </a:p>
          <a:p>
            <a:pPr indent="-285750" lvl="1" marL="742950" rtl="0" algn="l">
              <a:lnSpc>
                <a:spcPct val="90000"/>
              </a:lnSpc>
              <a:spcBef>
                <a:spcPts val="630"/>
              </a:spcBef>
              <a:spcAft>
                <a:spcPts val="0"/>
              </a:spcAft>
              <a:buSzPts val="1980"/>
              <a:buChar char="•"/>
            </a:pPr>
            <a:r>
              <a:rPr lang="en-US"/>
              <a:t>Simplest:  pass the parameters in registers</a:t>
            </a:r>
            <a:endParaRPr/>
          </a:p>
          <a:p>
            <a:pPr indent="-228600" lvl="2" marL="1085850" rtl="0" algn="l">
              <a:lnSpc>
                <a:spcPct val="90000"/>
              </a:lnSpc>
              <a:spcBef>
                <a:spcPts val="630"/>
              </a:spcBef>
              <a:spcAft>
                <a:spcPts val="0"/>
              </a:spcAft>
              <a:buSzPts val="1350"/>
              <a:buChar char="4"/>
            </a:pPr>
            <a:r>
              <a:rPr lang="en-US"/>
              <a:t> In some cases, may be more parameters than registers</a:t>
            </a:r>
            <a:endParaRPr/>
          </a:p>
          <a:p>
            <a:pPr indent="-285750" lvl="1" marL="742950" rtl="0" algn="l">
              <a:lnSpc>
                <a:spcPct val="90000"/>
              </a:lnSpc>
              <a:spcBef>
                <a:spcPts val="630"/>
              </a:spcBef>
              <a:spcAft>
                <a:spcPts val="0"/>
              </a:spcAft>
              <a:buSzPts val="1980"/>
              <a:buChar char="•"/>
            </a:pPr>
            <a:r>
              <a:rPr lang="en-US"/>
              <a:t>Parameters stored in a block</a:t>
            </a:r>
            <a:r>
              <a:rPr i="1" lang="en-US"/>
              <a:t>, </a:t>
            </a:r>
            <a:r>
              <a:rPr lang="en-US"/>
              <a:t>or table, in memory, and address of block passed as a parameter in a register </a:t>
            </a:r>
            <a:endParaRPr/>
          </a:p>
          <a:p>
            <a:pPr indent="-228600" lvl="2" marL="1085850" rtl="0" algn="l">
              <a:lnSpc>
                <a:spcPct val="90000"/>
              </a:lnSpc>
              <a:spcBef>
                <a:spcPts val="630"/>
              </a:spcBef>
              <a:spcAft>
                <a:spcPts val="0"/>
              </a:spcAft>
              <a:buSzPts val="1350"/>
              <a:buChar char="4"/>
            </a:pPr>
            <a:r>
              <a:rPr lang="en-US"/>
              <a:t>This approach taken by Linux and Solaris</a:t>
            </a:r>
            <a:endParaRPr/>
          </a:p>
          <a:p>
            <a:pPr indent="-285750" lvl="1" marL="742950" rtl="0" algn="l">
              <a:lnSpc>
                <a:spcPct val="90000"/>
              </a:lnSpc>
              <a:spcBef>
                <a:spcPts val="630"/>
              </a:spcBef>
              <a:spcAft>
                <a:spcPts val="0"/>
              </a:spcAft>
              <a:buSzPts val="1980"/>
              <a:buChar char="•"/>
            </a:pPr>
            <a:r>
              <a:rPr lang="en-US"/>
              <a:t>Parameters placed, or </a:t>
            </a:r>
            <a:r>
              <a:rPr b="1" lang="en-US">
                <a:solidFill>
                  <a:srgbClr val="006699"/>
                </a:solidFill>
                <a:latin typeface="Arial"/>
                <a:ea typeface="Arial"/>
                <a:cs typeface="Arial"/>
                <a:sym typeface="Arial"/>
              </a:rPr>
              <a:t>pushed</a:t>
            </a:r>
            <a:r>
              <a:rPr i="1" lang="en-US"/>
              <a:t>, </a:t>
            </a:r>
            <a:r>
              <a:rPr lang="en-US"/>
              <a:t>onto the </a:t>
            </a:r>
            <a:r>
              <a:rPr b="1" lang="en-US">
                <a:solidFill>
                  <a:srgbClr val="006699"/>
                </a:solidFill>
                <a:latin typeface="Arial"/>
                <a:ea typeface="Arial"/>
                <a:cs typeface="Arial"/>
                <a:sym typeface="Arial"/>
              </a:rPr>
              <a:t>stack</a:t>
            </a:r>
            <a:r>
              <a:rPr i="1" lang="en-US"/>
              <a:t> </a:t>
            </a:r>
            <a:r>
              <a:rPr lang="en-US"/>
              <a:t>by the program and </a:t>
            </a:r>
            <a:r>
              <a:rPr b="1" lang="en-US">
                <a:solidFill>
                  <a:srgbClr val="006699"/>
                </a:solidFill>
                <a:latin typeface="Arial"/>
                <a:ea typeface="Arial"/>
                <a:cs typeface="Arial"/>
                <a:sym typeface="Arial"/>
              </a:rPr>
              <a:t>popped</a:t>
            </a:r>
            <a:r>
              <a:rPr i="1" lang="en-US"/>
              <a:t> </a:t>
            </a:r>
            <a:r>
              <a:rPr lang="en-US"/>
              <a:t>off the stack by the operating system</a:t>
            </a:r>
            <a:endParaRPr/>
          </a:p>
          <a:p>
            <a:pPr indent="-285750" lvl="1" marL="742950" rtl="0" algn="l">
              <a:lnSpc>
                <a:spcPct val="90000"/>
              </a:lnSpc>
              <a:spcBef>
                <a:spcPts val="630"/>
              </a:spcBef>
              <a:spcAft>
                <a:spcPts val="0"/>
              </a:spcAft>
              <a:buSzPts val="1980"/>
              <a:buChar char="•"/>
            </a:pPr>
            <a:r>
              <a:rPr lang="en-US"/>
              <a:t>Block and stack methods do not limit the number or length of parameters being passed</a:t>
            </a:r>
            <a:endParaRPr/>
          </a:p>
          <a:p>
            <a:pPr indent="-160019" lvl="1" marL="742950" rtl="0" algn="l">
              <a:lnSpc>
                <a:spcPct val="90000"/>
              </a:lnSpc>
              <a:spcBef>
                <a:spcPts val="630"/>
              </a:spcBef>
              <a:spcAft>
                <a:spcPts val="0"/>
              </a:spcAft>
              <a:buSzPts val="198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457200" y="207963"/>
            <a:ext cx="80899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Parameter Passing via Table</a:t>
            </a:r>
            <a:endParaRPr/>
          </a:p>
        </p:txBody>
      </p:sp>
      <p:pic>
        <p:nvPicPr>
          <p:cNvPr id="197" name="Google Shape;197;p19"/>
          <p:cNvPicPr preferRelativeResize="0"/>
          <p:nvPr/>
        </p:nvPicPr>
        <p:blipFill rotWithShape="1">
          <a:blip r:embed="rId3">
            <a:alphaModFix/>
          </a:blip>
          <a:srcRect b="0" l="0" r="0" t="0"/>
          <a:stretch/>
        </p:blipFill>
        <p:spPr>
          <a:xfrm>
            <a:off x="989013" y="1643063"/>
            <a:ext cx="7831137" cy="41163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2"/>
          <p:cNvSpPr txBox="1"/>
          <p:nvPr>
            <p:ph type="title"/>
          </p:nvPr>
        </p:nvSpPr>
        <p:spPr>
          <a:xfrm>
            <a:off x="1094707" y="130231"/>
            <a:ext cx="806608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3000"/>
              <a:t>Outline</a:t>
            </a:r>
            <a:endParaRPr/>
          </a:p>
        </p:txBody>
      </p:sp>
      <p:sp>
        <p:nvSpPr>
          <p:cNvPr id="76" name="Google Shape;76;p2"/>
          <p:cNvSpPr txBox="1"/>
          <p:nvPr>
            <p:ph idx="1" type="body"/>
          </p:nvPr>
        </p:nvSpPr>
        <p:spPr>
          <a:xfrm>
            <a:off x="854075" y="1141468"/>
            <a:ext cx="7618413"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Operating System Services</a:t>
            </a:r>
            <a:endParaRPr/>
          </a:p>
          <a:p>
            <a:pPr indent="-342900" lvl="0" marL="342900" rtl="0" algn="l">
              <a:spcBef>
                <a:spcPts val="630"/>
              </a:spcBef>
              <a:spcAft>
                <a:spcPts val="0"/>
              </a:spcAft>
              <a:buSzPts val="1980"/>
              <a:buChar char="▪"/>
            </a:pPr>
            <a:r>
              <a:rPr lang="en-US"/>
              <a:t>User and Operating System-Interface</a:t>
            </a:r>
            <a:endParaRPr/>
          </a:p>
          <a:p>
            <a:pPr indent="-342900" lvl="0" marL="342900" rtl="0" algn="l">
              <a:spcBef>
                <a:spcPts val="630"/>
              </a:spcBef>
              <a:spcAft>
                <a:spcPts val="0"/>
              </a:spcAft>
              <a:buSzPts val="1980"/>
              <a:buChar char="▪"/>
            </a:pPr>
            <a:r>
              <a:rPr lang="en-US"/>
              <a:t>System Calls</a:t>
            </a:r>
            <a:endParaRPr/>
          </a:p>
          <a:p>
            <a:pPr indent="-342900" lvl="0" marL="342900" rtl="0" algn="l">
              <a:spcBef>
                <a:spcPts val="630"/>
              </a:spcBef>
              <a:spcAft>
                <a:spcPts val="0"/>
              </a:spcAft>
              <a:buSzPts val="1980"/>
              <a:buChar char="▪"/>
            </a:pPr>
            <a:r>
              <a:rPr lang="en-US"/>
              <a:t>System Services</a:t>
            </a:r>
            <a:endParaRPr/>
          </a:p>
          <a:p>
            <a:pPr indent="-342900" lvl="0" marL="342900" rtl="0" algn="l">
              <a:spcBef>
                <a:spcPts val="630"/>
              </a:spcBef>
              <a:spcAft>
                <a:spcPts val="0"/>
              </a:spcAft>
              <a:buSzPts val="1980"/>
              <a:buChar char="▪"/>
            </a:pPr>
            <a:r>
              <a:rPr lang="en-US"/>
              <a:t>Linkers and Loaders</a:t>
            </a:r>
            <a:endParaRPr/>
          </a:p>
          <a:p>
            <a:pPr indent="-342900" lvl="0" marL="342900" rtl="0" algn="l">
              <a:spcBef>
                <a:spcPts val="630"/>
              </a:spcBef>
              <a:spcAft>
                <a:spcPts val="0"/>
              </a:spcAft>
              <a:buSzPts val="1980"/>
              <a:buChar char="▪"/>
            </a:pPr>
            <a:r>
              <a:rPr lang="en-US"/>
              <a:t>Why Applications are Operating System Specific</a:t>
            </a:r>
            <a:endParaRPr/>
          </a:p>
          <a:p>
            <a:pPr indent="-342900" lvl="0" marL="342900" rtl="0" algn="l">
              <a:spcBef>
                <a:spcPts val="630"/>
              </a:spcBef>
              <a:spcAft>
                <a:spcPts val="0"/>
              </a:spcAft>
              <a:buSzPts val="1980"/>
              <a:buChar char="▪"/>
            </a:pPr>
            <a:r>
              <a:rPr lang="en-US"/>
              <a:t>Design and Implementation</a:t>
            </a:r>
            <a:endParaRPr/>
          </a:p>
          <a:p>
            <a:pPr indent="-342900" lvl="0" marL="342900" rtl="0" algn="l">
              <a:spcBef>
                <a:spcPts val="630"/>
              </a:spcBef>
              <a:spcAft>
                <a:spcPts val="0"/>
              </a:spcAft>
              <a:buSzPts val="1980"/>
              <a:buChar char="▪"/>
            </a:pPr>
            <a:r>
              <a:rPr lang="en-US"/>
              <a:t>Operating System Structure</a:t>
            </a:r>
            <a:endParaRPr/>
          </a:p>
          <a:p>
            <a:pPr indent="-342900" lvl="0" marL="342900" rtl="0" algn="l">
              <a:spcBef>
                <a:spcPts val="630"/>
              </a:spcBef>
              <a:spcAft>
                <a:spcPts val="0"/>
              </a:spcAft>
              <a:buSzPts val="1980"/>
              <a:buChar char="▪"/>
            </a:pPr>
            <a:r>
              <a:rPr lang="en-US"/>
              <a:t>Building and Booting an Operating System</a:t>
            </a:r>
            <a:endParaRPr/>
          </a:p>
          <a:p>
            <a:pPr indent="-342900" lvl="0" marL="342900" rtl="0" algn="l">
              <a:spcBef>
                <a:spcPts val="630"/>
              </a:spcBef>
              <a:spcAft>
                <a:spcPts val="0"/>
              </a:spcAft>
              <a:buSzPts val="1980"/>
              <a:buChar char="▪"/>
            </a:pPr>
            <a:r>
              <a:rPr lang="en-US"/>
              <a:t>Operating System Debugging</a:t>
            </a:r>
            <a:endParaRPr/>
          </a:p>
          <a:p>
            <a:pPr indent="-217170" lvl="0" marL="342900" rtl="0" algn="l">
              <a:spcBef>
                <a:spcPts val="630"/>
              </a:spcBef>
              <a:spcAft>
                <a:spcPts val="0"/>
              </a:spcAft>
              <a:buSzPts val="1980"/>
              <a:buNone/>
            </a:pPr>
            <a:r>
              <a:t/>
            </a:r>
            <a:endParaRPr/>
          </a:p>
          <a:p>
            <a:pPr indent="-217170" lvl="0" marL="342900" rtl="0" algn="l">
              <a:spcBef>
                <a:spcPts val="630"/>
              </a:spcBef>
              <a:spcAft>
                <a:spcPts val="0"/>
              </a:spcAft>
              <a:buSzPts val="1980"/>
              <a:buNone/>
            </a:pPr>
            <a:r>
              <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txBox="1"/>
          <p:nvPr>
            <p:ph type="title"/>
          </p:nvPr>
        </p:nvSpPr>
        <p:spPr>
          <a:xfrm>
            <a:off x="473075" y="214313"/>
            <a:ext cx="812958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a:t>
            </a:r>
            <a:endParaRPr/>
          </a:p>
        </p:txBody>
      </p:sp>
      <p:sp>
        <p:nvSpPr>
          <p:cNvPr id="204" name="Google Shape;204;p20"/>
          <p:cNvSpPr txBox="1"/>
          <p:nvPr>
            <p:ph idx="1" type="body"/>
          </p:nvPr>
        </p:nvSpPr>
        <p:spPr>
          <a:xfrm>
            <a:off x="808038" y="1250950"/>
            <a:ext cx="7748587"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Process control</a:t>
            </a:r>
            <a:endParaRPr/>
          </a:p>
          <a:p>
            <a:pPr indent="-285750" lvl="1" marL="742950" rtl="0" algn="l">
              <a:spcBef>
                <a:spcPts val="630"/>
              </a:spcBef>
              <a:spcAft>
                <a:spcPts val="0"/>
              </a:spcAft>
              <a:buSzPts val="1980"/>
              <a:buChar char="•"/>
            </a:pPr>
            <a:r>
              <a:rPr lang="en-US"/>
              <a:t>create process, terminate process</a:t>
            </a:r>
            <a:endParaRPr/>
          </a:p>
          <a:p>
            <a:pPr indent="-285750" lvl="1" marL="742950" rtl="0" algn="l">
              <a:spcBef>
                <a:spcPts val="630"/>
              </a:spcBef>
              <a:spcAft>
                <a:spcPts val="0"/>
              </a:spcAft>
              <a:buSzPts val="1980"/>
              <a:buChar char="•"/>
            </a:pPr>
            <a:r>
              <a:rPr lang="en-US"/>
              <a:t>end, abort</a:t>
            </a:r>
            <a:endParaRPr/>
          </a:p>
          <a:p>
            <a:pPr indent="-285750" lvl="1" marL="742950" rtl="0" algn="l">
              <a:spcBef>
                <a:spcPts val="630"/>
              </a:spcBef>
              <a:spcAft>
                <a:spcPts val="0"/>
              </a:spcAft>
              <a:buSzPts val="1980"/>
              <a:buChar char="•"/>
            </a:pPr>
            <a:r>
              <a:rPr lang="en-US"/>
              <a:t>load, execute</a:t>
            </a:r>
            <a:endParaRPr/>
          </a:p>
          <a:p>
            <a:pPr indent="-285750" lvl="1" marL="742950" rtl="0" algn="l">
              <a:spcBef>
                <a:spcPts val="630"/>
              </a:spcBef>
              <a:spcAft>
                <a:spcPts val="0"/>
              </a:spcAft>
              <a:buSzPts val="1980"/>
              <a:buChar char="•"/>
            </a:pPr>
            <a:r>
              <a:rPr lang="en-US"/>
              <a:t>get process attributes, set process attributes</a:t>
            </a:r>
            <a:endParaRPr/>
          </a:p>
          <a:p>
            <a:pPr indent="-285750" lvl="1" marL="742950" rtl="0" algn="l">
              <a:spcBef>
                <a:spcPts val="630"/>
              </a:spcBef>
              <a:spcAft>
                <a:spcPts val="0"/>
              </a:spcAft>
              <a:buSzPts val="1980"/>
              <a:buChar char="•"/>
            </a:pPr>
            <a:r>
              <a:rPr lang="en-US"/>
              <a:t>wait for time</a:t>
            </a:r>
            <a:endParaRPr/>
          </a:p>
          <a:p>
            <a:pPr indent="-285750" lvl="1" marL="742950" rtl="0" algn="l">
              <a:spcBef>
                <a:spcPts val="630"/>
              </a:spcBef>
              <a:spcAft>
                <a:spcPts val="0"/>
              </a:spcAft>
              <a:buSzPts val="1980"/>
              <a:buChar char="•"/>
            </a:pPr>
            <a:r>
              <a:rPr lang="en-US"/>
              <a:t>wait event, signal event</a:t>
            </a:r>
            <a:endParaRPr/>
          </a:p>
          <a:p>
            <a:pPr indent="-285750" lvl="1" marL="742950" rtl="0" algn="l">
              <a:spcBef>
                <a:spcPts val="630"/>
              </a:spcBef>
              <a:spcAft>
                <a:spcPts val="0"/>
              </a:spcAft>
              <a:buSzPts val="1980"/>
              <a:buChar char="•"/>
            </a:pPr>
            <a:r>
              <a:rPr lang="en-US"/>
              <a:t>allocate and free memory</a:t>
            </a:r>
            <a:endParaRPr/>
          </a:p>
          <a:p>
            <a:pPr indent="-285750" lvl="1" marL="742950" rtl="0" algn="l">
              <a:spcBef>
                <a:spcPts val="630"/>
              </a:spcBef>
              <a:spcAft>
                <a:spcPts val="0"/>
              </a:spcAft>
              <a:buSzPts val="1980"/>
              <a:buChar char="•"/>
            </a:pPr>
            <a:r>
              <a:rPr lang="en-US"/>
              <a:t>Dump memory if error</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Debugger</a:t>
            </a:r>
            <a:r>
              <a:rPr lang="en-US"/>
              <a:t> for determining </a:t>
            </a:r>
            <a:r>
              <a:rPr b="1" lang="en-US">
                <a:solidFill>
                  <a:srgbClr val="006699"/>
                </a:solidFill>
                <a:latin typeface="Arial"/>
                <a:ea typeface="Arial"/>
                <a:cs typeface="Arial"/>
                <a:sym typeface="Arial"/>
              </a:rPr>
              <a:t>bugs</a:t>
            </a:r>
            <a:r>
              <a:rPr b="1" lang="en-US">
                <a:solidFill>
                  <a:srgbClr val="3366FF"/>
                </a:solidFill>
              </a:rPr>
              <a:t>, </a:t>
            </a:r>
            <a:r>
              <a:rPr b="1" lang="en-US">
                <a:solidFill>
                  <a:srgbClr val="006699"/>
                </a:solidFill>
                <a:latin typeface="Arial"/>
                <a:ea typeface="Arial"/>
                <a:cs typeface="Arial"/>
                <a:sym typeface="Arial"/>
              </a:rPr>
              <a:t>single</a:t>
            </a:r>
            <a:r>
              <a:rPr b="1" lang="en-US">
                <a:solidFill>
                  <a:srgbClr val="3366FF"/>
                </a:solidFill>
              </a:rPr>
              <a:t> </a:t>
            </a:r>
            <a:r>
              <a:rPr b="1" lang="en-US">
                <a:solidFill>
                  <a:srgbClr val="006699"/>
                </a:solidFill>
                <a:latin typeface="Arial"/>
                <a:ea typeface="Arial"/>
                <a:cs typeface="Arial"/>
                <a:sym typeface="Arial"/>
              </a:rPr>
              <a:t>step</a:t>
            </a:r>
            <a:r>
              <a:rPr b="1" lang="en-US">
                <a:solidFill>
                  <a:srgbClr val="3366FF"/>
                </a:solidFill>
              </a:rPr>
              <a:t> </a:t>
            </a:r>
            <a:r>
              <a:rPr lang="en-US"/>
              <a:t>execution</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Locks</a:t>
            </a:r>
            <a:r>
              <a:rPr lang="en-US"/>
              <a:t> for managing access to shared data between processes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idx="1" type="body"/>
          </p:nvPr>
        </p:nvSpPr>
        <p:spPr>
          <a:xfrm>
            <a:off x="801688" y="1233488"/>
            <a:ext cx="7732712"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File management</a:t>
            </a:r>
            <a:endParaRPr/>
          </a:p>
          <a:p>
            <a:pPr indent="-285750" lvl="1" marL="742950" rtl="0" algn="l">
              <a:spcBef>
                <a:spcPts val="630"/>
              </a:spcBef>
              <a:spcAft>
                <a:spcPts val="0"/>
              </a:spcAft>
              <a:buSzPts val="1980"/>
              <a:buChar char="•"/>
            </a:pPr>
            <a:r>
              <a:rPr lang="en-US"/>
              <a:t>create file, delete file</a:t>
            </a:r>
            <a:endParaRPr/>
          </a:p>
          <a:p>
            <a:pPr indent="-285750" lvl="1" marL="742950" rtl="0" algn="l">
              <a:spcBef>
                <a:spcPts val="630"/>
              </a:spcBef>
              <a:spcAft>
                <a:spcPts val="0"/>
              </a:spcAft>
              <a:buSzPts val="1980"/>
              <a:buChar char="•"/>
            </a:pPr>
            <a:r>
              <a:rPr lang="en-US"/>
              <a:t>open, close file</a:t>
            </a:r>
            <a:endParaRPr/>
          </a:p>
          <a:p>
            <a:pPr indent="-285750" lvl="1" marL="742950" rtl="0" algn="l">
              <a:spcBef>
                <a:spcPts val="630"/>
              </a:spcBef>
              <a:spcAft>
                <a:spcPts val="0"/>
              </a:spcAft>
              <a:buSzPts val="1980"/>
              <a:buChar char="•"/>
            </a:pPr>
            <a:r>
              <a:rPr lang="en-US"/>
              <a:t>read, write, reposition</a:t>
            </a:r>
            <a:endParaRPr/>
          </a:p>
          <a:p>
            <a:pPr indent="-285750" lvl="1" marL="742950" rtl="0" algn="l">
              <a:spcBef>
                <a:spcPts val="630"/>
              </a:spcBef>
              <a:spcAft>
                <a:spcPts val="0"/>
              </a:spcAft>
              <a:buSzPts val="1980"/>
              <a:buChar char="•"/>
            </a:pPr>
            <a:r>
              <a:rPr lang="en-US"/>
              <a:t>get and set file attributes</a:t>
            </a:r>
            <a:endParaRPr/>
          </a:p>
          <a:p>
            <a:pPr indent="-342900" lvl="0" marL="342900" rtl="0" algn="l">
              <a:spcBef>
                <a:spcPts val="630"/>
              </a:spcBef>
              <a:spcAft>
                <a:spcPts val="0"/>
              </a:spcAft>
              <a:buSzPts val="1980"/>
              <a:buChar char="▪"/>
            </a:pPr>
            <a:r>
              <a:rPr lang="en-US"/>
              <a:t>Device management</a:t>
            </a:r>
            <a:endParaRPr/>
          </a:p>
          <a:p>
            <a:pPr indent="-285750" lvl="1" marL="742950" rtl="0" algn="l">
              <a:spcBef>
                <a:spcPts val="630"/>
              </a:spcBef>
              <a:spcAft>
                <a:spcPts val="0"/>
              </a:spcAft>
              <a:buSzPts val="1980"/>
              <a:buChar char="•"/>
            </a:pPr>
            <a:r>
              <a:rPr lang="en-US"/>
              <a:t>request device, release device</a:t>
            </a:r>
            <a:endParaRPr/>
          </a:p>
          <a:p>
            <a:pPr indent="-285750" lvl="1" marL="742950" rtl="0" algn="l">
              <a:spcBef>
                <a:spcPts val="630"/>
              </a:spcBef>
              <a:spcAft>
                <a:spcPts val="0"/>
              </a:spcAft>
              <a:buSzPts val="1980"/>
              <a:buChar char="•"/>
            </a:pPr>
            <a:r>
              <a:rPr lang="en-US"/>
              <a:t>read, write, reposition</a:t>
            </a:r>
            <a:endParaRPr/>
          </a:p>
          <a:p>
            <a:pPr indent="-285750" lvl="1" marL="742950" rtl="0" algn="l">
              <a:spcBef>
                <a:spcPts val="630"/>
              </a:spcBef>
              <a:spcAft>
                <a:spcPts val="0"/>
              </a:spcAft>
              <a:buSzPts val="1980"/>
              <a:buChar char="•"/>
            </a:pPr>
            <a:r>
              <a:rPr lang="en-US"/>
              <a:t>get device attributes, set device attributes</a:t>
            </a:r>
            <a:endParaRPr/>
          </a:p>
          <a:p>
            <a:pPr indent="-285750" lvl="1" marL="742950" rtl="0" algn="l">
              <a:spcBef>
                <a:spcPts val="630"/>
              </a:spcBef>
              <a:spcAft>
                <a:spcPts val="0"/>
              </a:spcAft>
              <a:buSzPts val="1980"/>
              <a:buChar char="•"/>
            </a:pPr>
            <a:r>
              <a:rPr lang="en-US"/>
              <a:t>logically attach or detach devices</a:t>
            </a:r>
            <a:endParaRPr/>
          </a:p>
          <a:p>
            <a:pPr indent="-160019" lvl="1" marL="742950" rtl="0" algn="l">
              <a:spcBef>
                <a:spcPts val="630"/>
              </a:spcBef>
              <a:spcAft>
                <a:spcPts val="0"/>
              </a:spcAft>
              <a:buSzPts val="1980"/>
              <a:buNone/>
            </a:pPr>
            <a:r>
              <a:t/>
            </a:r>
            <a:endParaRPr/>
          </a:p>
        </p:txBody>
      </p:sp>
      <p:sp>
        <p:nvSpPr>
          <p:cNvPr id="211" name="Google Shape;211;p21"/>
          <p:cNvSpPr txBox="1"/>
          <p:nvPr>
            <p:ph type="title"/>
          </p:nvPr>
        </p:nvSpPr>
        <p:spPr>
          <a:xfrm>
            <a:off x="512763" y="225425"/>
            <a:ext cx="8021637"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 (Cont.)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type="title"/>
          </p:nvPr>
        </p:nvSpPr>
        <p:spPr>
          <a:xfrm>
            <a:off x="527050" y="227013"/>
            <a:ext cx="79914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 (Cont.)</a:t>
            </a:r>
            <a:endParaRPr/>
          </a:p>
        </p:txBody>
      </p:sp>
      <p:sp>
        <p:nvSpPr>
          <p:cNvPr id="218" name="Google Shape;218;p22"/>
          <p:cNvSpPr txBox="1"/>
          <p:nvPr>
            <p:ph idx="1" type="body"/>
          </p:nvPr>
        </p:nvSpPr>
        <p:spPr>
          <a:xfrm>
            <a:off x="806450" y="1233488"/>
            <a:ext cx="7234238"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Information maintenance</a:t>
            </a:r>
            <a:endParaRPr/>
          </a:p>
          <a:p>
            <a:pPr indent="-285750" lvl="1" marL="742950" rtl="0" algn="l">
              <a:spcBef>
                <a:spcPts val="630"/>
              </a:spcBef>
              <a:spcAft>
                <a:spcPts val="0"/>
              </a:spcAft>
              <a:buSzPts val="1980"/>
              <a:buChar char="•"/>
            </a:pPr>
            <a:r>
              <a:rPr lang="en-US"/>
              <a:t>get time or date, set time or date</a:t>
            </a:r>
            <a:endParaRPr/>
          </a:p>
          <a:p>
            <a:pPr indent="-285750" lvl="1" marL="742950" rtl="0" algn="l">
              <a:spcBef>
                <a:spcPts val="630"/>
              </a:spcBef>
              <a:spcAft>
                <a:spcPts val="0"/>
              </a:spcAft>
              <a:buSzPts val="1980"/>
              <a:buChar char="•"/>
            </a:pPr>
            <a:r>
              <a:rPr lang="en-US"/>
              <a:t>get system data, set system data</a:t>
            </a:r>
            <a:endParaRPr/>
          </a:p>
          <a:p>
            <a:pPr indent="-285750" lvl="1" marL="742950" rtl="0" algn="l">
              <a:spcBef>
                <a:spcPts val="630"/>
              </a:spcBef>
              <a:spcAft>
                <a:spcPts val="0"/>
              </a:spcAft>
              <a:buSzPts val="1980"/>
              <a:buChar char="•"/>
            </a:pPr>
            <a:r>
              <a:rPr lang="en-US"/>
              <a:t>get and set process, file, or device attributes</a:t>
            </a:r>
            <a:endParaRPr/>
          </a:p>
          <a:p>
            <a:pPr indent="-342900" lvl="0" marL="342900" rtl="0" algn="l">
              <a:spcBef>
                <a:spcPts val="630"/>
              </a:spcBef>
              <a:spcAft>
                <a:spcPts val="0"/>
              </a:spcAft>
              <a:buSzPts val="1980"/>
              <a:buChar char="▪"/>
            </a:pPr>
            <a:r>
              <a:rPr lang="en-US"/>
              <a:t>Communications</a:t>
            </a:r>
            <a:endParaRPr/>
          </a:p>
          <a:p>
            <a:pPr indent="-285750" lvl="1" marL="742950" rtl="0" algn="l">
              <a:spcBef>
                <a:spcPts val="630"/>
              </a:spcBef>
              <a:spcAft>
                <a:spcPts val="0"/>
              </a:spcAft>
              <a:buSzPts val="1980"/>
              <a:buChar char="•"/>
            </a:pPr>
            <a:r>
              <a:rPr lang="en-US"/>
              <a:t>create, delete communication connection</a:t>
            </a:r>
            <a:endParaRPr/>
          </a:p>
          <a:p>
            <a:pPr indent="-285750" lvl="1" marL="742950" rtl="0" algn="l">
              <a:spcBef>
                <a:spcPts val="630"/>
              </a:spcBef>
              <a:spcAft>
                <a:spcPts val="0"/>
              </a:spcAft>
              <a:buSzPts val="1980"/>
              <a:buChar char="•"/>
            </a:pPr>
            <a:r>
              <a:rPr lang="en-US"/>
              <a:t>send, receive messages if </a:t>
            </a:r>
            <a:r>
              <a:rPr b="1" lang="en-US">
                <a:solidFill>
                  <a:srgbClr val="006699"/>
                </a:solidFill>
                <a:latin typeface="Arial"/>
                <a:ea typeface="Arial"/>
                <a:cs typeface="Arial"/>
                <a:sym typeface="Arial"/>
              </a:rPr>
              <a:t>message</a:t>
            </a:r>
            <a:r>
              <a:rPr b="1" lang="en-US">
                <a:solidFill>
                  <a:srgbClr val="3366FF"/>
                </a:solidFill>
              </a:rPr>
              <a:t> </a:t>
            </a:r>
            <a:r>
              <a:rPr b="1" lang="en-US">
                <a:solidFill>
                  <a:srgbClr val="006699"/>
                </a:solidFill>
                <a:latin typeface="Arial"/>
                <a:ea typeface="Arial"/>
                <a:cs typeface="Arial"/>
                <a:sym typeface="Arial"/>
              </a:rPr>
              <a:t>passing</a:t>
            </a:r>
            <a:r>
              <a:rPr b="1" lang="en-US">
                <a:solidFill>
                  <a:srgbClr val="3366FF"/>
                </a:solidFill>
              </a:rPr>
              <a:t> </a:t>
            </a:r>
            <a:r>
              <a:rPr b="1" lang="en-US">
                <a:solidFill>
                  <a:srgbClr val="006699"/>
                </a:solidFill>
                <a:latin typeface="Arial"/>
                <a:ea typeface="Arial"/>
                <a:cs typeface="Arial"/>
                <a:sym typeface="Arial"/>
              </a:rPr>
              <a:t>model</a:t>
            </a:r>
            <a:r>
              <a:rPr b="1" lang="en-US">
                <a:solidFill>
                  <a:srgbClr val="3366FF"/>
                </a:solidFill>
              </a:rPr>
              <a:t> </a:t>
            </a:r>
            <a:r>
              <a:rPr lang="en-US"/>
              <a:t>to </a:t>
            </a:r>
            <a:r>
              <a:rPr b="1" lang="en-US">
                <a:solidFill>
                  <a:srgbClr val="006699"/>
                </a:solidFill>
                <a:latin typeface="Arial"/>
                <a:ea typeface="Arial"/>
                <a:cs typeface="Arial"/>
                <a:sym typeface="Arial"/>
              </a:rPr>
              <a:t>host</a:t>
            </a:r>
            <a:r>
              <a:rPr b="1" lang="en-US">
                <a:solidFill>
                  <a:srgbClr val="3366FF"/>
                </a:solidFill>
              </a:rPr>
              <a:t> </a:t>
            </a:r>
            <a:r>
              <a:rPr b="1" lang="en-US">
                <a:solidFill>
                  <a:srgbClr val="006699"/>
                </a:solidFill>
                <a:latin typeface="Arial"/>
                <a:ea typeface="Arial"/>
                <a:cs typeface="Arial"/>
                <a:sym typeface="Arial"/>
              </a:rPr>
              <a:t>name</a:t>
            </a:r>
            <a:r>
              <a:rPr lang="en-US"/>
              <a:t> or </a:t>
            </a:r>
            <a:r>
              <a:rPr b="1" lang="en-US">
                <a:solidFill>
                  <a:srgbClr val="006699"/>
                </a:solidFill>
                <a:latin typeface="Arial"/>
                <a:ea typeface="Arial"/>
                <a:cs typeface="Arial"/>
                <a:sym typeface="Arial"/>
              </a:rPr>
              <a:t>process</a:t>
            </a:r>
            <a:r>
              <a:rPr b="1" lang="en-US">
                <a:solidFill>
                  <a:srgbClr val="3366FF"/>
                </a:solidFill>
              </a:rPr>
              <a:t> </a:t>
            </a:r>
            <a:r>
              <a:rPr b="1" lang="en-US">
                <a:solidFill>
                  <a:srgbClr val="006699"/>
                </a:solidFill>
                <a:latin typeface="Arial"/>
                <a:ea typeface="Arial"/>
                <a:cs typeface="Arial"/>
                <a:sym typeface="Arial"/>
              </a:rPr>
              <a:t>name</a:t>
            </a:r>
            <a:endParaRPr/>
          </a:p>
          <a:p>
            <a:pPr indent="-228600" lvl="2" marL="1085850" rtl="0" algn="l">
              <a:spcBef>
                <a:spcPts val="630"/>
              </a:spcBef>
              <a:spcAft>
                <a:spcPts val="0"/>
              </a:spcAft>
              <a:buSzPts val="1350"/>
              <a:buChar char="4"/>
            </a:pPr>
            <a:r>
              <a:rPr lang="en-US"/>
              <a:t>From</a:t>
            </a:r>
            <a:r>
              <a:rPr b="1" lang="en-US">
                <a:solidFill>
                  <a:srgbClr val="3366FF"/>
                </a:solidFill>
              </a:rPr>
              <a:t> </a:t>
            </a:r>
            <a:r>
              <a:rPr b="1" lang="en-US">
                <a:solidFill>
                  <a:srgbClr val="006699"/>
                </a:solidFill>
                <a:latin typeface="Arial"/>
                <a:ea typeface="Arial"/>
                <a:cs typeface="Arial"/>
                <a:sym typeface="Arial"/>
              </a:rPr>
              <a:t>client</a:t>
            </a:r>
            <a:r>
              <a:rPr b="1" lang="en-US">
                <a:solidFill>
                  <a:srgbClr val="3366FF"/>
                </a:solidFill>
              </a:rPr>
              <a:t> </a:t>
            </a:r>
            <a:r>
              <a:rPr lang="en-US"/>
              <a:t>to</a:t>
            </a:r>
            <a:r>
              <a:rPr b="1" lang="en-US">
                <a:solidFill>
                  <a:srgbClr val="3366FF"/>
                </a:solidFill>
              </a:rPr>
              <a:t> </a:t>
            </a:r>
            <a:r>
              <a:rPr b="1" lang="en-US">
                <a:solidFill>
                  <a:srgbClr val="006699"/>
                </a:solidFill>
                <a:latin typeface="Arial"/>
                <a:ea typeface="Arial"/>
                <a:cs typeface="Arial"/>
                <a:sym typeface="Arial"/>
              </a:rPr>
              <a:t>server</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Shared-memory</a:t>
            </a:r>
            <a:r>
              <a:rPr b="1" lang="en-US">
                <a:solidFill>
                  <a:srgbClr val="3366FF"/>
                </a:solidFill>
              </a:rPr>
              <a:t> </a:t>
            </a:r>
            <a:r>
              <a:rPr b="1" lang="en-US">
                <a:solidFill>
                  <a:srgbClr val="006699"/>
                </a:solidFill>
                <a:latin typeface="Arial"/>
                <a:ea typeface="Arial"/>
                <a:cs typeface="Arial"/>
                <a:sym typeface="Arial"/>
              </a:rPr>
              <a:t>model</a:t>
            </a:r>
            <a:r>
              <a:rPr b="1" lang="en-US">
                <a:solidFill>
                  <a:srgbClr val="3366FF"/>
                </a:solidFill>
              </a:rPr>
              <a:t> </a:t>
            </a:r>
            <a:r>
              <a:rPr lang="en-US"/>
              <a:t>create and gain access to memory regions</a:t>
            </a:r>
            <a:endParaRPr/>
          </a:p>
          <a:p>
            <a:pPr indent="-285750" lvl="1" marL="742950" rtl="0" algn="l">
              <a:spcBef>
                <a:spcPts val="630"/>
              </a:spcBef>
              <a:spcAft>
                <a:spcPts val="0"/>
              </a:spcAft>
              <a:buSzPts val="1980"/>
              <a:buChar char="•"/>
            </a:pPr>
            <a:r>
              <a:rPr lang="en-US"/>
              <a:t>transfer status information</a:t>
            </a:r>
            <a:endParaRPr/>
          </a:p>
          <a:p>
            <a:pPr indent="-285750" lvl="1" marL="742950" rtl="0" algn="l">
              <a:spcBef>
                <a:spcPts val="630"/>
              </a:spcBef>
              <a:spcAft>
                <a:spcPts val="0"/>
              </a:spcAft>
              <a:buSzPts val="1980"/>
              <a:buChar char="•"/>
            </a:pPr>
            <a:r>
              <a:rPr lang="en-US"/>
              <a:t>attach and detach remote devices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503238" y="227013"/>
            <a:ext cx="8031162"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 (Cont.)</a:t>
            </a:r>
            <a:endParaRPr/>
          </a:p>
        </p:txBody>
      </p:sp>
      <p:sp>
        <p:nvSpPr>
          <p:cNvPr id="225" name="Google Shape;225;p23"/>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Protection</a:t>
            </a:r>
            <a:endParaRPr/>
          </a:p>
          <a:p>
            <a:pPr indent="-285750" lvl="1" marL="742950" rtl="0" algn="l">
              <a:spcBef>
                <a:spcPts val="630"/>
              </a:spcBef>
              <a:spcAft>
                <a:spcPts val="0"/>
              </a:spcAft>
              <a:buSzPts val="1980"/>
              <a:buChar char="•"/>
            </a:pPr>
            <a:r>
              <a:rPr lang="en-US"/>
              <a:t>Control access to resources</a:t>
            </a:r>
            <a:endParaRPr/>
          </a:p>
          <a:p>
            <a:pPr indent="-285750" lvl="1" marL="742950" rtl="0" algn="l">
              <a:spcBef>
                <a:spcPts val="630"/>
              </a:spcBef>
              <a:spcAft>
                <a:spcPts val="0"/>
              </a:spcAft>
              <a:buSzPts val="1980"/>
              <a:buChar char="•"/>
            </a:pPr>
            <a:r>
              <a:rPr lang="en-US"/>
              <a:t>Get and set permissions</a:t>
            </a:r>
            <a:endParaRPr/>
          </a:p>
          <a:p>
            <a:pPr indent="-285750" lvl="1" marL="742950" rtl="0" algn="l">
              <a:spcBef>
                <a:spcPts val="630"/>
              </a:spcBef>
              <a:spcAft>
                <a:spcPts val="0"/>
              </a:spcAft>
              <a:buSzPts val="1980"/>
              <a:buChar char="•"/>
            </a:pPr>
            <a:r>
              <a:rPr lang="en-US"/>
              <a:t>Allow and deny user access</a:t>
            </a:r>
            <a:endParaRPr/>
          </a:p>
          <a:p>
            <a:pPr indent="-160019" lvl="1" marL="742950" rtl="0" algn="l">
              <a:spcBef>
                <a:spcPts val="630"/>
              </a:spcBef>
              <a:spcAft>
                <a:spcPts val="0"/>
              </a:spcAft>
              <a:buSzPts val="198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1351275" y="110535"/>
            <a:ext cx="7632700" cy="594371"/>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600"/>
              <a:t>Examples of Windows and Unix System Calls</a:t>
            </a:r>
            <a:endParaRPr/>
          </a:p>
        </p:txBody>
      </p:sp>
      <p:pic>
        <p:nvPicPr>
          <p:cNvPr id="231" name="Google Shape;231;p24"/>
          <p:cNvPicPr preferRelativeResize="0"/>
          <p:nvPr/>
        </p:nvPicPr>
        <p:blipFill rotWithShape="1">
          <a:blip r:embed="rId3">
            <a:alphaModFix/>
          </a:blip>
          <a:srcRect b="0" l="0" r="0" t="0"/>
          <a:stretch/>
        </p:blipFill>
        <p:spPr>
          <a:xfrm>
            <a:off x="2363788" y="1152525"/>
            <a:ext cx="4751387" cy="51355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457200" y="222250"/>
            <a:ext cx="8042275"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Standard C Library Example</a:t>
            </a:r>
            <a:endParaRPr/>
          </a:p>
        </p:txBody>
      </p:sp>
      <p:sp>
        <p:nvSpPr>
          <p:cNvPr id="238" name="Google Shape;238;p25"/>
          <p:cNvSpPr txBox="1"/>
          <p:nvPr>
            <p:ph idx="1" type="body"/>
          </p:nvPr>
        </p:nvSpPr>
        <p:spPr>
          <a:xfrm>
            <a:off x="768350" y="1173163"/>
            <a:ext cx="7642225" cy="50784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C program invoking printf() library call, which calls write() system call</a:t>
            </a:r>
            <a:endParaRPr/>
          </a:p>
        </p:txBody>
      </p:sp>
      <p:pic>
        <p:nvPicPr>
          <p:cNvPr id="239" name="Google Shape;239;p25"/>
          <p:cNvPicPr preferRelativeResize="0"/>
          <p:nvPr/>
        </p:nvPicPr>
        <p:blipFill rotWithShape="1">
          <a:blip r:embed="rId3">
            <a:alphaModFix/>
          </a:blip>
          <a:srcRect b="0" l="0" r="0" t="0"/>
          <a:stretch/>
        </p:blipFill>
        <p:spPr>
          <a:xfrm>
            <a:off x="2119313" y="1704975"/>
            <a:ext cx="4579937" cy="470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457200" y="215900"/>
            <a:ext cx="8062913"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Arduino</a:t>
            </a:r>
            <a:endParaRPr/>
          </a:p>
        </p:txBody>
      </p:sp>
      <p:sp>
        <p:nvSpPr>
          <p:cNvPr id="245" name="Google Shape;245;p26"/>
          <p:cNvSpPr txBox="1"/>
          <p:nvPr>
            <p:ph idx="1" type="body"/>
          </p:nvPr>
        </p:nvSpPr>
        <p:spPr>
          <a:xfrm>
            <a:off x="755650" y="1245997"/>
            <a:ext cx="3538538" cy="388042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Single-tasking</a:t>
            </a:r>
            <a:endParaRPr/>
          </a:p>
          <a:p>
            <a:pPr indent="-342900" lvl="0" marL="342900" rtl="0" algn="l">
              <a:spcBef>
                <a:spcPts val="630"/>
              </a:spcBef>
              <a:spcAft>
                <a:spcPts val="0"/>
              </a:spcAft>
              <a:buSzPts val="1980"/>
              <a:buChar char="▪"/>
            </a:pPr>
            <a:r>
              <a:rPr lang="en-US"/>
              <a:t>No operating system</a:t>
            </a:r>
            <a:endParaRPr/>
          </a:p>
          <a:p>
            <a:pPr indent="-342900" lvl="0" marL="342900" rtl="0" algn="l">
              <a:spcBef>
                <a:spcPts val="630"/>
              </a:spcBef>
              <a:spcAft>
                <a:spcPts val="0"/>
              </a:spcAft>
              <a:buSzPts val="1980"/>
              <a:buChar char="▪"/>
            </a:pPr>
            <a:r>
              <a:rPr lang="en-US"/>
              <a:t>Programs (sketch) loaded via USB into flash memory</a:t>
            </a:r>
            <a:endParaRPr/>
          </a:p>
          <a:p>
            <a:pPr indent="-342900" lvl="0" marL="342900" rtl="0" algn="l">
              <a:spcBef>
                <a:spcPts val="630"/>
              </a:spcBef>
              <a:spcAft>
                <a:spcPts val="0"/>
              </a:spcAft>
              <a:buSzPts val="1980"/>
              <a:buChar char="▪"/>
            </a:pPr>
            <a:r>
              <a:rPr lang="en-US"/>
              <a:t>Single memory space</a:t>
            </a:r>
            <a:endParaRPr/>
          </a:p>
          <a:p>
            <a:pPr indent="-342900" lvl="0" marL="342900" rtl="0" algn="l">
              <a:spcBef>
                <a:spcPts val="630"/>
              </a:spcBef>
              <a:spcAft>
                <a:spcPts val="0"/>
              </a:spcAft>
              <a:buSzPts val="1980"/>
              <a:buChar char="▪"/>
            </a:pPr>
            <a:r>
              <a:rPr lang="en-US"/>
              <a:t>Boot loader loads program</a:t>
            </a:r>
            <a:endParaRPr/>
          </a:p>
          <a:p>
            <a:pPr indent="-342900" lvl="0" marL="342900" rtl="0" algn="l">
              <a:spcBef>
                <a:spcPts val="630"/>
              </a:spcBef>
              <a:spcAft>
                <a:spcPts val="0"/>
              </a:spcAft>
              <a:buSzPts val="1980"/>
              <a:buChar char="▪"/>
            </a:pPr>
            <a:r>
              <a:rPr lang="en-US"/>
              <a:t>Program exit -&gt; shell reloaded</a:t>
            </a:r>
            <a:endParaRPr/>
          </a:p>
        </p:txBody>
      </p:sp>
      <p:sp>
        <p:nvSpPr>
          <p:cNvPr id="246" name="Google Shape;246;p26"/>
          <p:cNvSpPr/>
          <p:nvPr/>
        </p:nvSpPr>
        <p:spPr>
          <a:xfrm>
            <a:off x="4397375" y="4372519"/>
            <a:ext cx="5029200" cy="7794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993300"/>
              </a:buClr>
              <a:buSzPts val="1620"/>
              <a:buFont typeface="Arial"/>
              <a:buNone/>
            </a:pPr>
            <a:r>
              <a:rPr b="0" i="0" lang="en-US" sz="1800" u="none" cap="none" strike="noStrike">
                <a:solidFill>
                  <a:schemeClr val="dk1"/>
                </a:solidFill>
                <a:latin typeface="Helvetica Neue"/>
                <a:ea typeface="Helvetica Neue"/>
                <a:cs typeface="Helvetica Neue"/>
                <a:sym typeface="Helvetica Neue"/>
              </a:rPr>
              <a:t>At system startup          running a program</a:t>
            </a:r>
            <a:endParaRPr/>
          </a:p>
          <a:p>
            <a:pPr indent="0" lvl="0" marL="0" marR="0" rtl="0" algn="l">
              <a:spcBef>
                <a:spcPts val="900"/>
              </a:spcBef>
              <a:spcAft>
                <a:spcPts val="0"/>
              </a:spcAft>
              <a:buClr>
                <a:srgbClr val="993300"/>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pic>
        <p:nvPicPr>
          <p:cNvPr id="247" name="Google Shape;247;p26"/>
          <p:cNvPicPr preferRelativeResize="0"/>
          <p:nvPr/>
        </p:nvPicPr>
        <p:blipFill rotWithShape="1">
          <a:blip r:embed="rId3">
            <a:alphaModFix/>
          </a:blip>
          <a:srcRect b="0" l="0" r="0" t="0"/>
          <a:stretch/>
        </p:blipFill>
        <p:spPr>
          <a:xfrm>
            <a:off x="4588953" y="1266090"/>
            <a:ext cx="3931159" cy="30894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457200" y="215900"/>
            <a:ext cx="8040688"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FreeBSD</a:t>
            </a:r>
            <a:endParaRPr/>
          </a:p>
        </p:txBody>
      </p:sp>
      <p:sp>
        <p:nvSpPr>
          <p:cNvPr id="253" name="Google Shape;253;p27"/>
          <p:cNvSpPr txBox="1"/>
          <p:nvPr>
            <p:ph idx="1" type="body"/>
          </p:nvPr>
        </p:nvSpPr>
        <p:spPr>
          <a:xfrm>
            <a:off x="869950" y="1118305"/>
            <a:ext cx="4777224" cy="438819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Unix variant</a:t>
            </a:r>
            <a:endParaRPr/>
          </a:p>
          <a:p>
            <a:pPr indent="-342900" lvl="0" marL="342900" rtl="0" algn="l">
              <a:spcBef>
                <a:spcPts val="630"/>
              </a:spcBef>
              <a:spcAft>
                <a:spcPts val="0"/>
              </a:spcAft>
              <a:buSzPts val="1980"/>
              <a:buChar char="▪"/>
            </a:pPr>
            <a:r>
              <a:rPr lang="en-US"/>
              <a:t>Multitasking</a:t>
            </a:r>
            <a:endParaRPr/>
          </a:p>
          <a:p>
            <a:pPr indent="-342900" lvl="0" marL="342900" rtl="0" algn="l">
              <a:spcBef>
                <a:spcPts val="630"/>
              </a:spcBef>
              <a:spcAft>
                <a:spcPts val="0"/>
              </a:spcAft>
              <a:buSzPts val="1980"/>
              <a:buChar char="▪"/>
            </a:pPr>
            <a:r>
              <a:rPr lang="en-US"/>
              <a:t>User login -&gt; invoke user’s choice of shell</a:t>
            </a:r>
            <a:endParaRPr/>
          </a:p>
          <a:p>
            <a:pPr indent="-342900" lvl="0" marL="342900" rtl="0" algn="l">
              <a:spcBef>
                <a:spcPts val="630"/>
              </a:spcBef>
              <a:spcAft>
                <a:spcPts val="0"/>
              </a:spcAft>
              <a:buSzPts val="1980"/>
              <a:buChar char="▪"/>
            </a:pPr>
            <a:r>
              <a:rPr lang="en-US"/>
              <a:t>Shell executes fork() system call to create process</a:t>
            </a:r>
            <a:endParaRPr/>
          </a:p>
          <a:p>
            <a:pPr indent="-285750" lvl="1" marL="742950" rtl="0" algn="l">
              <a:spcBef>
                <a:spcPts val="630"/>
              </a:spcBef>
              <a:spcAft>
                <a:spcPts val="0"/>
              </a:spcAft>
              <a:buSzPts val="1980"/>
              <a:buChar char="•"/>
            </a:pPr>
            <a:r>
              <a:rPr lang="en-US"/>
              <a:t>Executes exec() to load program into process</a:t>
            </a:r>
            <a:endParaRPr/>
          </a:p>
          <a:p>
            <a:pPr indent="-285750" lvl="1" marL="742950" rtl="0" algn="l">
              <a:spcBef>
                <a:spcPts val="630"/>
              </a:spcBef>
              <a:spcAft>
                <a:spcPts val="0"/>
              </a:spcAft>
              <a:buSzPts val="1980"/>
              <a:buChar char="•"/>
            </a:pPr>
            <a:r>
              <a:rPr lang="en-US"/>
              <a:t>Shell waits for process to terminate or continues with user commands</a:t>
            </a:r>
            <a:endParaRPr/>
          </a:p>
          <a:p>
            <a:pPr indent="-342900" lvl="0" marL="342900" rtl="0" algn="l">
              <a:spcBef>
                <a:spcPts val="630"/>
              </a:spcBef>
              <a:spcAft>
                <a:spcPts val="0"/>
              </a:spcAft>
              <a:buSzPts val="1980"/>
              <a:buChar char="▪"/>
            </a:pPr>
            <a:r>
              <a:rPr lang="en-US"/>
              <a:t>Process exits with:</a:t>
            </a:r>
            <a:endParaRPr/>
          </a:p>
          <a:p>
            <a:pPr indent="-285750" lvl="1" marL="742950" rtl="0" algn="l">
              <a:spcBef>
                <a:spcPts val="630"/>
              </a:spcBef>
              <a:spcAft>
                <a:spcPts val="0"/>
              </a:spcAft>
              <a:buSzPts val="1980"/>
              <a:buChar char="•"/>
            </a:pPr>
            <a:r>
              <a:rPr lang="en-US"/>
              <a:t> code = 0 – no error </a:t>
            </a:r>
            <a:endParaRPr/>
          </a:p>
          <a:p>
            <a:pPr indent="-285750" lvl="1" marL="742950" rtl="0" algn="l">
              <a:spcBef>
                <a:spcPts val="630"/>
              </a:spcBef>
              <a:spcAft>
                <a:spcPts val="0"/>
              </a:spcAft>
              <a:buSzPts val="1980"/>
              <a:buChar char="•"/>
            </a:pPr>
            <a:r>
              <a:rPr lang="en-US"/>
              <a:t> code &gt; 0 – error code</a:t>
            </a:r>
            <a:endParaRPr/>
          </a:p>
          <a:p>
            <a:pPr indent="-217170" lvl="0" marL="342900" rtl="0" algn="l">
              <a:spcBef>
                <a:spcPts val="630"/>
              </a:spcBef>
              <a:spcAft>
                <a:spcPts val="0"/>
              </a:spcAft>
              <a:buSzPts val="1980"/>
              <a:buNone/>
            </a:pPr>
            <a:r>
              <a:t/>
            </a:r>
            <a:endParaRPr/>
          </a:p>
        </p:txBody>
      </p:sp>
      <p:pic>
        <p:nvPicPr>
          <p:cNvPr id="254" name="Google Shape;254;p27"/>
          <p:cNvPicPr preferRelativeResize="0"/>
          <p:nvPr/>
        </p:nvPicPr>
        <p:blipFill rotWithShape="1">
          <a:blip r:embed="rId3">
            <a:alphaModFix/>
          </a:blip>
          <a:srcRect b="0" l="0" r="0" t="0"/>
          <a:stretch/>
        </p:blipFill>
        <p:spPr>
          <a:xfrm>
            <a:off x="5799138" y="1389190"/>
            <a:ext cx="2698750" cy="39068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457200" y="217488"/>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a:t>
            </a:r>
            <a:endParaRPr/>
          </a:p>
        </p:txBody>
      </p:sp>
      <p:sp>
        <p:nvSpPr>
          <p:cNvPr id="261" name="Google Shape;261;p28"/>
          <p:cNvSpPr txBox="1"/>
          <p:nvPr>
            <p:ph idx="1" type="body"/>
          </p:nvPr>
        </p:nvSpPr>
        <p:spPr>
          <a:xfrm>
            <a:off x="811213" y="1122363"/>
            <a:ext cx="7707312" cy="46831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System programs provide a convenient environment for program development and execution.  They can be divided into:</a:t>
            </a:r>
            <a:endParaRPr/>
          </a:p>
          <a:p>
            <a:pPr indent="-285750" lvl="1" marL="742950" rtl="0" algn="l">
              <a:spcBef>
                <a:spcPts val="630"/>
              </a:spcBef>
              <a:spcAft>
                <a:spcPts val="0"/>
              </a:spcAft>
              <a:buSzPts val="1980"/>
              <a:buChar char="•"/>
            </a:pPr>
            <a:r>
              <a:rPr lang="en-US"/>
              <a:t>File manipulation </a:t>
            </a:r>
            <a:endParaRPr/>
          </a:p>
          <a:p>
            <a:pPr indent="-285750" lvl="1" marL="742950" rtl="0" algn="l">
              <a:spcBef>
                <a:spcPts val="630"/>
              </a:spcBef>
              <a:spcAft>
                <a:spcPts val="0"/>
              </a:spcAft>
              <a:buSzPts val="1980"/>
              <a:buChar char="•"/>
            </a:pPr>
            <a:r>
              <a:rPr lang="en-US"/>
              <a:t>Status information sometimes stored in a file</a:t>
            </a:r>
            <a:endParaRPr/>
          </a:p>
          <a:p>
            <a:pPr indent="-285750" lvl="1" marL="742950" rtl="0" algn="l">
              <a:spcBef>
                <a:spcPts val="630"/>
              </a:spcBef>
              <a:spcAft>
                <a:spcPts val="0"/>
              </a:spcAft>
              <a:buSzPts val="1980"/>
              <a:buChar char="•"/>
            </a:pPr>
            <a:r>
              <a:rPr lang="en-US"/>
              <a:t>Programming language support</a:t>
            </a:r>
            <a:endParaRPr/>
          </a:p>
          <a:p>
            <a:pPr indent="-285750" lvl="1" marL="742950" rtl="0" algn="l">
              <a:spcBef>
                <a:spcPts val="630"/>
              </a:spcBef>
              <a:spcAft>
                <a:spcPts val="0"/>
              </a:spcAft>
              <a:buSzPts val="1980"/>
              <a:buChar char="•"/>
            </a:pPr>
            <a:r>
              <a:rPr lang="en-US"/>
              <a:t>Program loading and execution</a:t>
            </a:r>
            <a:endParaRPr/>
          </a:p>
          <a:p>
            <a:pPr indent="-285750" lvl="1" marL="742950" rtl="0" algn="l">
              <a:spcBef>
                <a:spcPts val="630"/>
              </a:spcBef>
              <a:spcAft>
                <a:spcPts val="0"/>
              </a:spcAft>
              <a:buSzPts val="1980"/>
              <a:buChar char="•"/>
            </a:pPr>
            <a:r>
              <a:rPr lang="en-US"/>
              <a:t>Communications</a:t>
            </a:r>
            <a:endParaRPr/>
          </a:p>
          <a:p>
            <a:pPr indent="-285750" lvl="1" marL="742950" rtl="0" algn="l">
              <a:spcBef>
                <a:spcPts val="630"/>
              </a:spcBef>
              <a:spcAft>
                <a:spcPts val="0"/>
              </a:spcAft>
              <a:buSzPts val="1980"/>
              <a:buChar char="•"/>
            </a:pPr>
            <a:r>
              <a:rPr lang="en-US"/>
              <a:t>Background services</a:t>
            </a:r>
            <a:endParaRPr/>
          </a:p>
          <a:p>
            <a:pPr indent="-285750" lvl="1" marL="742950" rtl="0" algn="l">
              <a:spcBef>
                <a:spcPts val="630"/>
              </a:spcBef>
              <a:spcAft>
                <a:spcPts val="0"/>
              </a:spcAft>
              <a:buSzPts val="1980"/>
              <a:buChar char="•"/>
            </a:pPr>
            <a:r>
              <a:rPr lang="en-US"/>
              <a:t>Application programs</a:t>
            </a:r>
            <a:endParaRPr/>
          </a:p>
          <a:p>
            <a:pPr indent="-342900" lvl="0" marL="342900" rtl="0" algn="l">
              <a:spcBef>
                <a:spcPts val="630"/>
              </a:spcBef>
              <a:spcAft>
                <a:spcPts val="0"/>
              </a:spcAft>
              <a:buSzPts val="1980"/>
              <a:buChar char="▪"/>
            </a:pPr>
            <a:r>
              <a:rPr lang="en-US"/>
              <a:t>Most users’ view of the operation system is defined by system programs, not the actual system calls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457200" y="217488"/>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 (Cont.)</a:t>
            </a:r>
            <a:endParaRPr/>
          </a:p>
        </p:txBody>
      </p:sp>
      <p:sp>
        <p:nvSpPr>
          <p:cNvPr id="268" name="Google Shape;268;p29"/>
          <p:cNvSpPr txBox="1"/>
          <p:nvPr>
            <p:ph idx="1" type="body"/>
          </p:nvPr>
        </p:nvSpPr>
        <p:spPr>
          <a:xfrm>
            <a:off x="808038" y="1073150"/>
            <a:ext cx="7359650" cy="502761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Provide a convenient environment for program development and execution</a:t>
            </a:r>
            <a:endParaRPr/>
          </a:p>
          <a:p>
            <a:pPr indent="-285750" lvl="1" marL="742950" rtl="0" algn="l">
              <a:lnSpc>
                <a:spcPct val="90000"/>
              </a:lnSpc>
              <a:spcBef>
                <a:spcPts val="630"/>
              </a:spcBef>
              <a:spcAft>
                <a:spcPts val="0"/>
              </a:spcAft>
              <a:buSzPts val="1980"/>
              <a:buChar char="•"/>
            </a:pPr>
            <a:r>
              <a:rPr lang="en-US"/>
              <a:t>Some of them are simply user interfaces to system calls; others are considerably more complex</a:t>
            </a:r>
            <a:endParaRPr/>
          </a:p>
          <a:p>
            <a:pPr indent="-229869" lvl="1" marL="742950" rtl="0" algn="l">
              <a:lnSpc>
                <a:spcPct val="90000"/>
              </a:lnSpc>
              <a:spcBef>
                <a:spcPts val="280"/>
              </a:spcBef>
              <a:spcAft>
                <a:spcPts val="0"/>
              </a:spcAft>
              <a:buSzPts val="880"/>
              <a:buNone/>
            </a:pPr>
            <a:r>
              <a:t/>
            </a:r>
            <a:endParaRPr sz="800"/>
          </a:p>
          <a:p>
            <a:pPr indent="-342900" lvl="0" marL="342900" rtl="0" algn="l">
              <a:lnSpc>
                <a:spcPct val="90000"/>
              </a:lnSpc>
              <a:spcBef>
                <a:spcPts val="630"/>
              </a:spcBef>
              <a:spcAft>
                <a:spcPts val="0"/>
              </a:spcAft>
              <a:buSzPts val="1980"/>
              <a:buChar char="▪"/>
            </a:pPr>
            <a:r>
              <a:rPr b="1" lang="en-US"/>
              <a:t>File management </a:t>
            </a:r>
            <a:r>
              <a:rPr lang="en-US"/>
              <a:t>- Create, delete, copy, rename, print, dump, list, and generally manipulate files and directories</a:t>
            </a:r>
            <a:endParaRPr/>
          </a:p>
          <a:p>
            <a:pPr indent="-287020" lvl="0" marL="342900" rtl="0" algn="l">
              <a:lnSpc>
                <a:spcPct val="90000"/>
              </a:lnSpc>
              <a:spcBef>
                <a:spcPts val="280"/>
              </a:spcBef>
              <a:spcAft>
                <a:spcPts val="0"/>
              </a:spcAft>
              <a:buSzPts val="880"/>
              <a:buNone/>
            </a:pPr>
            <a:r>
              <a:t/>
            </a:r>
            <a:endParaRPr sz="800"/>
          </a:p>
          <a:p>
            <a:pPr indent="-342900" lvl="0" marL="342900" rtl="0" algn="l">
              <a:lnSpc>
                <a:spcPct val="90000"/>
              </a:lnSpc>
              <a:spcBef>
                <a:spcPts val="630"/>
              </a:spcBef>
              <a:spcAft>
                <a:spcPts val="0"/>
              </a:spcAft>
              <a:buSzPts val="1980"/>
              <a:buChar char="▪"/>
            </a:pPr>
            <a:r>
              <a:rPr b="1" lang="en-US"/>
              <a:t>Status information</a:t>
            </a:r>
            <a:endParaRPr/>
          </a:p>
          <a:p>
            <a:pPr indent="-285750" lvl="1" marL="742950" rtl="0" algn="l">
              <a:lnSpc>
                <a:spcPct val="90000"/>
              </a:lnSpc>
              <a:spcBef>
                <a:spcPts val="630"/>
              </a:spcBef>
              <a:spcAft>
                <a:spcPts val="0"/>
              </a:spcAft>
              <a:buSzPts val="1980"/>
              <a:buChar char="•"/>
            </a:pPr>
            <a:r>
              <a:rPr lang="en-US"/>
              <a:t>Some ask the system for info - date, time, amount of available memory, disk space, number of users</a:t>
            </a:r>
            <a:endParaRPr/>
          </a:p>
          <a:p>
            <a:pPr indent="-285750" lvl="1" marL="742950" rtl="0" algn="l">
              <a:lnSpc>
                <a:spcPct val="90000"/>
              </a:lnSpc>
              <a:spcBef>
                <a:spcPts val="630"/>
              </a:spcBef>
              <a:spcAft>
                <a:spcPts val="0"/>
              </a:spcAft>
              <a:buSzPts val="1980"/>
              <a:buChar char="•"/>
            </a:pPr>
            <a:r>
              <a:rPr lang="en-US"/>
              <a:t>Others provide detailed performance, logging, and debugging information</a:t>
            </a:r>
            <a:endParaRPr/>
          </a:p>
          <a:p>
            <a:pPr indent="-285750" lvl="1" marL="742950" rtl="0" algn="l">
              <a:lnSpc>
                <a:spcPct val="90000"/>
              </a:lnSpc>
              <a:spcBef>
                <a:spcPts val="630"/>
              </a:spcBef>
              <a:spcAft>
                <a:spcPts val="0"/>
              </a:spcAft>
              <a:buSzPts val="1980"/>
              <a:buChar char="•"/>
            </a:pPr>
            <a:r>
              <a:rPr lang="en-US"/>
              <a:t>Typically, these programs format and print the output to the terminal or other output devices</a:t>
            </a:r>
            <a:endParaRPr/>
          </a:p>
          <a:p>
            <a:pPr indent="-285750" lvl="1" marL="742950" rtl="0" algn="l">
              <a:lnSpc>
                <a:spcPct val="90000"/>
              </a:lnSpc>
              <a:spcBef>
                <a:spcPts val="630"/>
              </a:spcBef>
              <a:spcAft>
                <a:spcPts val="0"/>
              </a:spcAft>
              <a:buSzPts val="1980"/>
              <a:buChar char="•"/>
            </a:pPr>
            <a:r>
              <a:rPr lang="en-US"/>
              <a:t>Some systems implement  a </a:t>
            </a:r>
            <a:r>
              <a:rPr b="1" lang="en-US">
                <a:solidFill>
                  <a:srgbClr val="006699"/>
                </a:solidFill>
                <a:latin typeface="Arial"/>
                <a:ea typeface="Arial"/>
                <a:cs typeface="Arial"/>
                <a:sym typeface="Arial"/>
              </a:rPr>
              <a:t>registry</a:t>
            </a:r>
            <a:r>
              <a:rPr lang="en-US"/>
              <a:t> - used to store and retrieve configuration information</a:t>
            </a:r>
            <a:endParaRPr/>
          </a:p>
          <a:p>
            <a:pPr indent="-342900" lvl="0" marL="342900" rtl="0" algn="l">
              <a:lnSpc>
                <a:spcPct val="90000"/>
              </a:lnSpc>
              <a:spcBef>
                <a:spcPts val="630"/>
              </a:spcBef>
              <a:spcAft>
                <a:spcPts val="0"/>
              </a:spcAft>
              <a:buSzPts val="1980"/>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Objectives</a:t>
            </a:r>
            <a:endParaRPr/>
          </a:p>
        </p:txBody>
      </p:sp>
      <p:sp>
        <p:nvSpPr>
          <p:cNvPr id="83" name="Google Shape;83;p3"/>
          <p:cNvSpPr txBox="1"/>
          <p:nvPr>
            <p:ph idx="1" type="body"/>
          </p:nvPr>
        </p:nvSpPr>
        <p:spPr>
          <a:xfrm>
            <a:off x="868363" y="1233488"/>
            <a:ext cx="6808578" cy="453426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Identify services provided by an operating system</a:t>
            </a:r>
            <a:endParaRPr/>
          </a:p>
          <a:p>
            <a:pPr indent="-342900" lvl="0" marL="342900" rtl="0" algn="l">
              <a:spcBef>
                <a:spcPts val="630"/>
              </a:spcBef>
              <a:spcAft>
                <a:spcPts val="0"/>
              </a:spcAft>
              <a:buSzPts val="1980"/>
              <a:buChar char="▪"/>
            </a:pPr>
            <a:r>
              <a:rPr lang="en-US"/>
              <a:t>Illustrate how system calls are used to provide operating system services</a:t>
            </a:r>
            <a:endParaRPr/>
          </a:p>
          <a:p>
            <a:pPr indent="-342900" lvl="0" marL="342900" rtl="0" algn="l">
              <a:spcBef>
                <a:spcPts val="630"/>
              </a:spcBef>
              <a:spcAft>
                <a:spcPts val="0"/>
              </a:spcAft>
              <a:buSzPts val="1980"/>
              <a:buChar char="▪"/>
            </a:pPr>
            <a:r>
              <a:rPr lang="en-US"/>
              <a:t>Compare and contrast monolithic, layered, microkernel, modular, and hybrid strategies for designing operating systems</a:t>
            </a:r>
            <a:endParaRPr/>
          </a:p>
          <a:p>
            <a:pPr indent="-342900" lvl="0" marL="342900" rtl="0" algn="l">
              <a:spcBef>
                <a:spcPts val="630"/>
              </a:spcBef>
              <a:spcAft>
                <a:spcPts val="0"/>
              </a:spcAft>
              <a:buSzPts val="1980"/>
              <a:buChar char="▪"/>
            </a:pPr>
            <a:r>
              <a:rPr lang="en-US"/>
              <a:t>Illustrate the process for booting an operating system</a:t>
            </a:r>
            <a:endParaRPr/>
          </a:p>
          <a:p>
            <a:pPr indent="-342900" lvl="0" marL="342900" rtl="0" algn="l">
              <a:spcBef>
                <a:spcPts val="630"/>
              </a:spcBef>
              <a:spcAft>
                <a:spcPts val="0"/>
              </a:spcAft>
              <a:buSzPts val="1980"/>
              <a:buChar char="▪"/>
            </a:pPr>
            <a:r>
              <a:rPr lang="en-US"/>
              <a:t>Apply tools for monitoring operating system performance</a:t>
            </a:r>
            <a:endParaRPr/>
          </a:p>
          <a:p>
            <a:pPr indent="-342900" lvl="0" marL="342900" rtl="0" algn="l">
              <a:spcBef>
                <a:spcPts val="630"/>
              </a:spcBef>
              <a:spcAft>
                <a:spcPts val="0"/>
              </a:spcAft>
              <a:buSzPts val="1980"/>
              <a:buChar char="▪"/>
            </a:pPr>
            <a:r>
              <a:rPr lang="en-US"/>
              <a:t>Design and implement kernel modules for interacting with a Linux kernel</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447675" y="217488"/>
            <a:ext cx="80803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 (Cont.)</a:t>
            </a:r>
            <a:endParaRPr/>
          </a:p>
        </p:txBody>
      </p:sp>
      <p:sp>
        <p:nvSpPr>
          <p:cNvPr id="275" name="Google Shape;275;p30"/>
          <p:cNvSpPr txBox="1"/>
          <p:nvPr>
            <p:ph idx="1" type="body"/>
          </p:nvPr>
        </p:nvSpPr>
        <p:spPr>
          <a:xfrm>
            <a:off x="811213" y="1131888"/>
            <a:ext cx="7697787" cy="51879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b="1" lang="en-US"/>
              <a:t>File modification</a:t>
            </a:r>
            <a:endParaRPr/>
          </a:p>
          <a:p>
            <a:pPr indent="-285750" lvl="1" marL="742950" rtl="0" algn="l">
              <a:lnSpc>
                <a:spcPct val="90000"/>
              </a:lnSpc>
              <a:spcBef>
                <a:spcPts val="630"/>
              </a:spcBef>
              <a:spcAft>
                <a:spcPts val="0"/>
              </a:spcAft>
              <a:buSzPts val="1980"/>
              <a:buChar char="•"/>
            </a:pPr>
            <a:r>
              <a:rPr lang="en-US"/>
              <a:t>Text editors to create and modify files</a:t>
            </a:r>
            <a:endParaRPr/>
          </a:p>
          <a:p>
            <a:pPr indent="-285750" lvl="1" marL="742950" rtl="0" algn="l">
              <a:lnSpc>
                <a:spcPct val="90000"/>
              </a:lnSpc>
              <a:spcBef>
                <a:spcPts val="630"/>
              </a:spcBef>
              <a:spcAft>
                <a:spcPts val="0"/>
              </a:spcAft>
              <a:buSzPts val="1980"/>
              <a:buChar char="•"/>
            </a:pPr>
            <a:r>
              <a:rPr lang="en-US"/>
              <a:t>Special commands to search contents of files or perform transformations of the text</a:t>
            </a:r>
            <a:endParaRPr sz="800"/>
          </a:p>
          <a:p>
            <a:pPr indent="-342900" lvl="0" marL="342900" rtl="0" algn="l">
              <a:lnSpc>
                <a:spcPct val="90000"/>
              </a:lnSpc>
              <a:spcBef>
                <a:spcPts val="630"/>
              </a:spcBef>
              <a:spcAft>
                <a:spcPts val="0"/>
              </a:spcAft>
              <a:buSzPts val="1980"/>
              <a:buChar char="▪"/>
            </a:pPr>
            <a:r>
              <a:rPr b="1" lang="en-US"/>
              <a:t>Programming-language support </a:t>
            </a:r>
            <a:r>
              <a:rPr lang="en-US"/>
              <a:t>- Compilers, assemblers, debuggers and interpreters sometimes provided</a:t>
            </a:r>
            <a:endParaRPr sz="800"/>
          </a:p>
          <a:p>
            <a:pPr indent="-342900" lvl="0" marL="342900" rtl="0" algn="l">
              <a:lnSpc>
                <a:spcPct val="90000"/>
              </a:lnSpc>
              <a:spcBef>
                <a:spcPts val="630"/>
              </a:spcBef>
              <a:spcAft>
                <a:spcPts val="0"/>
              </a:spcAft>
              <a:buSzPts val="1980"/>
              <a:buChar char="▪"/>
            </a:pPr>
            <a:r>
              <a:rPr b="1" lang="en-US"/>
              <a:t>Program loading and execution</a:t>
            </a:r>
            <a:r>
              <a:rPr lang="en-US"/>
              <a:t>- Absolute loaders, relocatable loaders, linkage editors, and overlay-loaders, debugging systems for higher-level and machine language</a:t>
            </a:r>
            <a:endParaRPr sz="800"/>
          </a:p>
          <a:p>
            <a:pPr indent="-342900" lvl="0" marL="342900" rtl="0" algn="l">
              <a:lnSpc>
                <a:spcPct val="90000"/>
              </a:lnSpc>
              <a:spcBef>
                <a:spcPts val="630"/>
              </a:spcBef>
              <a:spcAft>
                <a:spcPts val="0"/>
              </a:spcAft>
              <a:buSzPts val="1980"/>
              <a:buChar char="▪"/>
            </a:pPr>
            <a:r>
              <a:rPr b="1" lang="en-US"/>
              <a:t>Communications</a:t>
            </a:r>
            <a:r>
              <a:rPr lang="en-US"/>
              <a:t> - Provide the mechanism for creating virtual connections among processes, users, and computer systems</a:t>
            </a:r>
            <a:endParaRPr/>
          </a:p>
          <a:p>
            <a:pPr indent="-285750" lvl="1" marL="742950" rtl="0" algn="l">
              <a:lnSpc>
                <a:spcPct val="90000"/>
              </a:lnSpc>
              <a:spcBef>
                <a:spcPts val="630"/>
              </a:spcBef>
              <a:spcAft>
                <a:spcPts val="0"/>
              </a:spcAft>
              <a:buSzPts val="1980"/>
              <a:buChar char="•"/>
            </a:pPr>
            <a:r>
              <a:rPr lang="en-US"/>
              <a:t>Allow users to send messages to one another’s screens, browse web pages, send electronic-mail messages, log in remotely, transfer files from one machine to another</a:t>
            </a:r>
            <a:endParaRPr/>
          </a:p>
          <a:p>
            <a:pPr indent="-217170" lvl="0" marL="342900" rtl="0" algn="l">
              <a:lnSpc>
                <a:spcPct val="90000"/>
              </a:lnSpc>
              <a:spcBef>
                <a:spcPts val="630"/>
              </a:spcBef>
              <a:spcAft>
                <a:spcPts val="0"/>
              </a:spcAft>
              <a:buSzPts val="198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485775" y="217488"/>
            <a:ext cx="79962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 (Cont.)</a:t>
            </a:r>
            <a:endParaRPr/>
          </a:p>
        </p:txBody>
      </p:sp>
      <p:sp>
        <p:nvSpPr>
          <p:cNvPr id="282" name="Google Shape;282;p31"/>
          <p:cNvSpPr txBox="1"/>
          <p:nvPr>
            <p:ph idx="1" type="body"/>
          </p:nvPr>
        </p:nvSpPr>
        <p:spPr>
          <a:xfrm>
            <a:off x="806450" y="1108075"/>
            <a:ext cx="7675563" cy="51879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b="1" lang="en-US"/>
              <a:t>Background Services</a:t>
            </a:r>
            <a:endParaRPr/>
          </a:p>
          <a:p>
            <a:pPr indent="-285750" lvl="1" marL="742950" rtl="0" algn="l">
              <a:lnSpc>
                <a:spcPct val="90000"/>
              </a:lnSpc>
              <a:spcBef>
                <a:spcPts val="630"/>
              </a:spcBef>
              <a:spcAft>
                <a:spcPts val="0"/>
              </a:spcAft>
              <a:buSzPts val="1980"/>
              <a:buChar char="•"/>
            </a:pPr>
            <a:r>
              <a:rPr lang="en-US"/>
              <a:t>Launch at boot time</a:t>
            </a:r>
            <a:endParaRPr/>
          </a:p>
          <a:p>
            <a:pPr indent="-228600" lvl="2" marL="1085850" rtl="0" algn="l">
              <a:lnSpc>
                <a:spcPct val="90000"/>
              </a:lnSpc>
              <a:spcBef>
                <a:spcPts val="630"/>
              </a:spcBef>
              <a:spcAft>
                <a:spcPts val="0"/>
              </a:spcAft>
              <a:buSzPts val="1350"/>
              <a:buChar char="4"/>
            </a:pPr>
            <a:r>
              <a:rPr lang="en-US"/>
              <a:t>Some for system startup, then terminate</a:t>
            </a:r>
            <a:endParaRPr/>
          </a:p>
          <a:p>
            <a:pPr indent="-228600" lvl="2" marL="1085850" rtl="0" algn="l">
              <a:lnSpc>
                <a:spcPct val="90000"/>
              </a:lnSpc>
              <a:spcBef>
                <a:spcPts val="630"/>
              </a:spcBef>
              <a:spcAft>
                <a:spcPts val="0"/>
              </a:spcAft>
              <a:buSzPts val="1350"/>
              <a:buChar char="4"/>
            </a:pPr>
            <a:r>
              <a:rPr lang="en-US"/>
              <a:t>Some from system boot to shutdown</a:t>
            </a:r>
            <a:endParaRPr/>
          </a:p>
          <a:p>
            <a:pPr indent="-285750" lvl="1" marL="742950" rtl="0" algn="l">
              <a:lnSpc>
                <a:spcPct val="90000"/>
              </a:lnSpc>
              <a:spcBef>
                <a:spcPts val="630"/>
              </a:spcBef>
              <a:spcAft>
                <a:spcPts val="0"/>
              </a:spcAft>
              <a:buSzPts val="1980"/>
              <a:buChar char="•"/>
            </a:pPr>
            <a:r>
              <a:rPr lang="en-US"/>
              <a:t>Provide facilities like disk checking, process scheduling, error logging, printing</a:t>
            </a:r>
            <a:endParaRPr/>
          </a:p>
          <a:p>
            <a:pPr indent="-285750" lvl="1" marL="742950" rtl="0" algn="l">
              <a:lnSpc>
                <a:spcPct val="90000"/>
              </a:lnSpc>
              <a:spcBef>
                <a:spcPts val="630"/>
              </a:spcBef>
              <a:spcAft>
                <a:spcPts val="0"/>
              </a:spcAft>
              <a:buSzPts val="1980"/>
              <a:buChar char="•"/>
            </a:pPr>
            <a:r>
              <a:rPr lang="en-US"/>
              <a:t>Run in user context not kernel context</a:t>
            </a:r>
            <a:endParaRPr/>
          </a:p>
          <a:p>
            <a:pPr indent="-285750" lvl="1" marL="742950" rtl="0" algn="l">
              <a:lnSpc>
                <a:spcPct val="90000"/>
              </a:lnSpc>
              <a:spcBef>
                <a:spcPts val="630"/>
              </a:spcBef>
              <a:spcAft>
                <a:spcPts val="0"/>
              </a:spcAft>
              <a:buSzPts val="1980"/>
              <a:buChar char="•"/>
            </a:pPr>
            <a:r>
              <a:rPr lang="en-US"/>
              <a:t>Known as </a:t>
            </a:r>
            <a:r>
              <a:rPr b="1" lang="en-US">
                <a:solidFill>
                  <a:srgbClr val="006699"/>
                </a:solidFill>
                <a:latin typeface="Arial"/>
                <a:ea typeface="Arial"/>
                <a:cs typeface="Arial"/>
                <a:sym typeface="Arial"/>
              </a:rPr>
              <a:t>services</a:t>
            </a:r>
            <a:r>
              <a:rPr lang="en-US"/>
              <a:t>, </a:t>
            </a:r>
            <a:r>
              <a:rPr b="1" lang="en-US">
                <a:solidFill>
                  <a:srgbClr val="006699"/>
                </a:solidFill>
                <a:latin typeface="Arial"/>
                <a:ea typeface="Arial"/>
                <a:cs typeface="Arial"/>
                <a:sym typeface="Arial"/>
              </a:rPr>
              <a:t>subsystems</a:t>
            </a:r>
            <a:r>
              <a:rPr lang="en-US"/>
              <a:t>, </a:t>
            </a:r>
            <a:r>
              <a:rPr b="1" lang="en-US">
                <a:solidFill>
                  <a:srgbClr val="006699"/>
                </a:solidFill>
                <a:latin typeface="Arial"/>
                <a:ea typeface="Arial"/>
                <a:cs typeface="Arial"/>
                <a:sym typeface="Arial"/>
              </a:rPr>
              <a:t>daemons</a:t>
            </a:r>
            <a:r>
              <a:rPr lang="en-US"/>
              <a:t> </a:t>
            </a:r>
            <a:endParaRPr b="1"/>
          </a:p>
          <a:p>
            <a:pPr indent="-285750" lvl="1" marL="742950" rtl="0" algn="l">
              <a:lnSpc>
                <a:spcPct val="90000"/>
              </a:lnSpc>
              <a:spcBef>
                <a:spcPts val="280"/>
              </a:spcBef>
              <a:spcAft>
                <a:spcPts val="0"/>
              </a:spcAft>
              <a:buSzPts val="880"/>
              <a:buFont typeface="Arial"/>
              <a:buNone/>
            </a:pPr>
            <a:r>
              <a:t/>
            </a:r>
            <a:endParaRPr sz="800"/>
          </a:p>
          <a:p>
            <a:pPr indent="-342900" lvl="0" marL="342900" rtl="0" algn="l">
              <a:lnSpc>
                <a:spcPct val="90000"/>
              </a:lnSpc>
              <a:spcBef>
                <a:spcPts val="630"/>
              </a:spcBef>
              <a:spcAft>
                <a:spcPts val="0"/>
              </a:spcAft>
              <a:buSzPts val="1980"/>
              <a:buChar char="▪"/>
            </a:pPr>
            <a:r>
              <a:rPr b="1" lang="en-US"/>
              <a:t>Application programs</a:t>
            </a:r>
            <a:endParaRPr/>
          </a:p>
          <a:p>
            <a:pPr indent="-285750" lvl="1" marL="742950" rtl="0" algn="l">
              <a:lnSpc>
                <a:spcPct val="90000"/>
              </a:lnSpc>
              <a:spcBef>
                <a:spcPts val="630"/>
              </a:spcBef>
              <a:spcAft>
                <a:spcPts val="0"/>
              </a:spcAft>
              <a:buSzPts val="1980"/>
              <a:buChar char="•"/>
            </a:pPr>
            <a:r>
              <a:rPr lang="en-US"/>
              <a:t>Don’t pertain to system</a:t>
            </a:r>
            <a:endParaRPr/>
          </a:p>
          <a:p>
            <a:pPr indent="-285750" lvl="1" marL="742950" rtl="0" algn="l">
              <a:lnSpc>
                <a:spcPct val="90000"/>
              </a:lnSpc>
              <a:spcBef>
                <a:spcPts val="630"/>
              </a:spcBef>
              <a:spcAft>
                <a:spcPts val="0"/>
              </a:spcAft>
              <a:buSzPts val="1980"/>
              <a:buChar char="•"/>
            </a:pPr>
            <a:r>
              <a:rPr lang="en-US"/>
              <a:t>Run by users</a:t>
            </a:r>
            <a:endParaRPr/>
          </a:p>
          <a:p>
            <a:pPr indent="-285750" lvl="1" marL="742950" rtl="0" algn="l">
              <a:lnSpc>
                <a:spcPct val="90000"/>
              </a:lnSpc>
              <a:spcBef>
                <a:spcPts val="630"/>
              </a:spcBef>
              <a:spcAft>
                <a:spcPts val="0"/>
              </a:spcAft>
              <a:buSzPts val="1980"/>
              <a:buChar char="•"/>
            </a:pPr>
            <a:r>
              <a:rPr lang="en-US"/>
              <a:t>Not typically considered part of OS</a:t>
            </a:r>
            <a:endParaRPr/>
          </a:p>
          <a:p>
            <a:pPr indent="-285750" lvl="1" marL="742950" rtl="0" algn="l">
              <a:lnSpc>
                <a:spcPct val="90000"/>
              </a:lnSpc>
              <a:spcBef>
                <a:spcPts val="630"/>
              </a:spcBef>
              <a:spcAft>
                <a:spcPts val="0"/>
              </a:spcAft>
              <a:buSzPts val="1980"/>
              <a:buChar char="•"/>
            </a:pPr>
            <a:r>
              <a:rPr lang="en-US"/>
              <a:t>Launched by command line, mouse click, finger poke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Linkers and Loaders</a:t>
            </a:r>
            <a:endParaRPr/>
          </a:p>
        </p:txBody>
      </p:sp>
      <p:sp>
        <p:nvSpPr>
          <p:cNvPr id="288" name="Google Shape;288;p32"/>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Source code compiled into object files designed to be loaded into any physical memory location – </a:t>
            </a:r>
            <a:r>
              <a:rPr b="1" lang="en-US">
                <a:solidFill>
                  <a:srgbClr val="006699"/>
                </a:solidFill>
                <a:latin typeface="Arial"/>
                <a:ea typeface="Arial"/>
                <a:cs typeface="Arial"/>
                <a:sym typeface="Arial"/>
              </a:rPr>
              <a:t>relocatable</a:t>
            </a:r>
            <a:r>
              <a:rPr b="1" lang="en-US">
                <a:solidFill>
                  <a:srgbClr val="3366FF"/>
                </a:solidFill>
              </a:rPr>
              <a:t> </a:t>
            </a:r>
            <a:r>
              <a:rPr b="1" lang="en-US">
                <a:solidFill>
                  <a:srgbClr val="006699"/>
                </a:solidFill>
                <a:latin typeface="Arial"/>
                <a:ea typeface="Arial"/>
                <a:cs typeface="Arial"/>
                <a:sym typeface="Arial"/>
              </a:rPr>
              <a:t>object</a:t>
            </a:r>
            <a:r>
              <a:rPr b="1" lang="en-US">
                <a:solidFill>
                  <a:srgbClr val="3366FF"/>
                </a:solidFill>
              </a:rPr>
              <a:t> </a:t>
            </a:r>
            <a:r>
              <a:rPr b="1" lang="en-US">
                <a:solidFill>
                  <a:srgbClr val="006699"/>
                </a:solidFill>
                <a:latin typeface="Arial"/>
                <a:ea typeface="Arial"/>
                <a:cs typeface="Arial"/>
                <a:sym typeface="Arial"/>
              </a:rPr>
              <a:t>file</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Linker</a:t>
            </a:r>
            <a:r>
              <a:rPr b="1" lang="en-US">
                <a:solidFill>
                  <a:srgbClr val="3366FF"/>
                </a:solidFill>
              </a:rPr>
              <a:t> </a:t>
            </a:r>
            <a:r>
              <a:rPr lang="en-US"/>
              <a:t>combines these into single binary </a:t>
            </a:r>
            <a:r>
              <a:rPr b="1" lang="en-US">
                <a:solidFill>
                  <a:srgbClr val="006699"/>
                </a:solidFill>
                <a:latin typeface="Arial"/>
                <a:ea typeface="Arial"/>
                <a:cs typeface="Arial"/>
                <a:sym typeface="Arial"/>
              </a:rPr>
              <a:t>executable</a:t>
            </a:r>
            <a:r>
              <a:rPr lang="en-US"/>
              <a:t> file</a:t>
            </a:r>
            <a:endParaRPr/>
          </a:p>
          <a:p>
            <a:pPr indent="-285750" lvl="1" marL="742950" rtl="0" algn="l">
              <a:spcBef>
                <a:spcPts val="630"/>
              </a:spcBef>
              <a:spcAft>
                <a:spcPts val="0"/>
              </a:spcAft>
              <a:buSzPts val="1980"/>
              <a:buChar char="•"/>
            </a:pPr>
            <a:r>
              <a:rPr lang="en-US"/>
              <a:t>Also brings in libraries</a:t>
            </a:r>
            <a:endParaRPr/>
          </a:p>
          <a:p>
            <a:pPr indent="-342900" lvl="0" marL="342900" rtl="0" algn="l">
              <a:spcBef>
                <a:spcPts val="630"/>
              </a:spcBef>
              <a:spcAft>
                <a:spcPts val="0"/>
              </a:spcAft>
              <a:buSzPts val="1980"/>
              <a:buChar char="▪"/>
            </a:pPr>
            <a:r>
              <a:rPr lang="en-US"/>
              <a:t>Program resides on secondary storage as binary executable</a:t>
            </a:r>
            <a:endParaRPr/>
          </a:p>
          <a:p>
            <a:pPr indent="-342900" lvl="0" marL="342900" rtl="0" algn="l">
              <a:spcBef>
                <a:spcPts val="630"/>
              </a:spcBef>
              <a:spcAft>
                <a:spcPts val="0"/>
              </a:spcAft>
              <a:buSzPts val="1980"/>
              <a:buChar char="▪"/>
            </a:pPr>
            <a:r>
              <a:rPr lang="en-US"/>
              <a:t>Must be brought into memory by </a:t>
            </a:r>
            <a:r>
              <a:rPr b="1" lang="en-US">
                <a:solidFill>
                  <a:srgbClr val="006699"/>
                </a:solidFill>
                <a:latin typeface="Arial"/>
                <a:ea typeface="Arial"/>
                <a:cs typeface="Arial"/>
                <a:sym typeface="Arial"/>
              </a:rPr>
              <a:t>loader</a:t>
            </a:r>
            <a:r>
              <a:rPr lang="en-US"/>
              <a:t> to be executed</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Relocation</a:t>
            </a:r>
            <a:r>
              <a:rPr lang="en-US"/>
              <a:t> assigns final addresses to program parts and adjusts code and data in program to match those addresses</a:t>
            </a:r>
            <a:endParaRPr/>
          </a:p>
          <a:p>
            <a:pPr indent="-342900" lvl="0" marL="342900" rtl="0" algn="l">
              <a:spcBef>
                <a:spcPts val="630"/>
              </a:spcBef>
              <a:spcAft>
                <a:spcPts val="0"/>
              </a:spcAft>
              <a:buSzPts val="1980"/>
              <a:buChar char="▪"/>
            </a:pPr>
            <a:r>
              <a:rPr lang="en-US"/>
              <a:t>Modern general purpose systems don’t link libraries into executables</a:t>
            </a:r>
            <a:endParaRPr/>
          </a:p>
          <a:p>
            <a:pPr indent="-285750" lvl="1" marL="742950" rtl="0" algn="l">
              <a:spcBef>
                <a:spcPts val="630"/>
              </a:spcBef>
              <a:spcAft>
                <a:spcPts val="0"/>
              </a:spcAft>
              <a:buSzPts val="1980"/>
              <a:buChar char="•"/>
            </a:pPr>
            <a:r>
              <a:rPr lang="en-US"/>
              <a:t>Rather, </a:t>
            </a:r>
            <a:r>
              <a:rPr b="1" lang="en-US">
                <a:solidFill>
                  <a:srgbClr val="006699"/>
                </a:solidFill>
                <a:latin typeface="Arial"/>
                <a:ea typeface="Arial"/>
                <a:cs typeface="Arial"/>
                <a:sym typeface="Arial"/>
              </a:rPr>
              <a:t>dynamically</a:t>
            </a:r>
            <a:r>
              <a:rPr b="1" lang="en-US">
                <a:solidFill>
                  <a:srgbClr val="3366FF"/>
                </a:solidFill>
              </a:rPr>
              <a:t> </a:t>
            </a:r>
            <a:r>
              <a:rPr b="1" lang="en-US">
                <a:solidFill>
                  <a:srgbClr val="006699"/>
                </a:solidFill>
                <a:latin typeface="Arial"/>
                <a:ea typeface="Arial"/>
                <a:cs typeface="Arial"/>
                <a:sym typeface="Arial"/>
              </a:rPr>
              <a:t>linked</a:t>
            </a:r>
            <a:r>
              <a:rPr b="1" lang="en-US">
                <a:solidFill>
                  <a:srgbClr val="3366FF"/>
                </a:solidFill>
              </a:rPr>
              <a:t> </a:t>
            </a:r>
            <a:r>
              <a:rPr b="1" lang="en-US">
                <a:solidFill>
                  <a:srgbClr val="006699"/>
                </a:solidFill>
                <a:latin typeface="Arial"/>
                <a:ea typeface="Arial"/>
                <a:cs typeface="Arial"/>
                <a:sym typeface="Arial"/>
              </a:rPr>
              <a:t>libraries</a:t>
            </a:r>
            <a:r>
              <a:rPr b="1" lang="en-US">
                <a:solidFill>
                  <a:srgbClr val="3366FF"/>
                </a:solidFill>
              </a:rPr>
              <a:t> </a:t>
            </a:r>
            <a:r>
              <a:rPr lang="en-US"/>
              <a:t>(in Windows, </a:t>
            </a:r>
            <a:r>
              <a:rPr b="1" lang="en-US">
                <a:solidFill>
                  <a:srgbClr val="006699"/>
                </a:solidFill>
                <a:latin typeface="Arial"/>
                <a:ea typeface="Arial"/>
                <a:cs typeface="Arial"/>
                <a:sym typeface="Arial"/>
              </a:rPr>
              <a:t>DLLs</a:t>
            </a:r>
            <a:r>
              <a:rPr lang="en-US"/>
              <a:t>) are loaded as needed, shared by all that use the same version of that same library (loaded once)</a:t>
            </a:r>
            <a:endParaRPr/>
          </a:p>
          <a:p>
            <a:pPr indent="-342900" lvl="0" marL="342900" rtl="0" algn="l">
              <a:spcBef>
                <a:spcPts val="630"/>
              </a:spcBef>
              <a:spcAft>
                <a:spcPts val="0"/>
              </a:spcAft>
              <a:buSzPts val="1980"/>
              <a:buChar char="▪"/>
            </a:pPr>
            <a:r>
              <a:rPr lang="en-US"/>
              <a:t>Object, executable files have standard formats, so operating system knows how to load and start them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960438" y="225425"/>
            <a:ext cx="7573962"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The Role of the Linker and Loader</a:t>
            </a:r>
            <a:endParaRPr/>
          </a:p>
        </p:txBody>
      </p:sp>
      <p:pic>
        <p:nvPicPr>
          <p:cNvPr id="294" name="Google Shape;294;p33"/>
          <p:cNvPicPr preferRelativeResize="0"/>
          <p:nvPr>
            <p:ph idx="1" type="body"/>
          </p:nvPr>
        </p:nvPicPr>
        <p:blipFill rotWithShape="1">
          <a:blip r:embed="rId3">
            <a:alphaModFix/>
          </a:blip>
          <a:srcRect b="0" l="0" r="0" t="0"/>
          <a:stretch/>
        </p:blipFill>
        <p:spPr>
          <a:xfrm>
            <a:off x="2487613" y="1204913"/>
            <a:ext cx="4608512" cy="48593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34"/>
          <p:cNvSpPr txBox="1"/>
          <p:nvPr>
            <p:ph type="title"/>
          </p:nvPr>
        </p:nvSpPr>
        <p:spPr>
          <a:xfrm>
            <a:off x="1046126" y="154025"/>
            <a:ext cx="77120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400"/>
              <a:t>Why Applications are Operating System Specific</a:t>
            </a:r>
            <a:endParaRPr/>
          </a:p>
        </p:txBody>
      </p:sp>
      <p:sp>
        <p:nvSpPr>
          <p:cNvPr id="301" name="Google Shape;301;p34"/>
          <p:cNvSpPr txBox="1"/>
          <p:nvPr>
            <p:ph idx="1" type="body"/>
          </p:nvPr>
        </p:nvSpPr>
        <p:spPr>
          <a:xfrm>
            <a:off x="838200" y="1014884"/>
            <a:ext cx="7643813" cy="497951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Apps compiled on one system usually not executable on other operating systems</a:t>
            </a:r>
            <a:endParaRPr/>
          </a:p>
          <a:p>
            <a:pPr indent="-342900" lvl="0" marL="342900" rtl="0" algn="l">
              <a:spcBef>
                <a:spcPts val="630"/>
              </a:spcBef>
              <a:spcAft>
                <a:spcPts val="0"/>
              </a:spcAft>
              <a:buSzPts val="1980"/>
              <a:buChar char="▪"/>
            </a:pPr>
            <a:r>
              <a:rPr lang="en-US"/>
              <a:t>Each operating system provides its own unique system calls</a:t>
            </a:r>
            <a:endParaRPr/>
          </a:p>
          <a:p>
            <a:pPr indent="-285750" lvl="1" marL="742950" rtl="0" algn="l">
              <a:spcBef>
                <a:spcPts val="630"/>
              </a:spcBef>
              <a:spcAft>
                <a:spcPts val="0"/>
              </a:spcAft>
              <a:buSzPts val="1980"/>
              <a:buChar char="•"/>
            </a:pPr>
            <a:r>
              <a:rPr lang="en-US"/>
              <a:t>Own file formats, etc.</a:t>
            </a:r>
            <a:endParaRPr/>
          </a:p>
          <a:p>
            <a:pPr indent="-342900" lvl="0" marL="342900" rtl="0" algn="l">
              <a:spcBef>
                <a:spcPts val="630"/>
              </a:spcBef>
              <a:spcAft>
                <a:spcPts val="0"/>
              </a:spcAft>
              <a:buSzPts val="1980"/>
              <a:buChar char="▪"/>
            </a:pPr>
            <a:r>
              <a:rPr lang="en-US"/>
              <a:t>Apps can be multi-operating system</a:t>
            </a:r>
            <a:endParaRPr/>
          </a:p>
          <a:p>
            <a:pPr indent="-285750" lvl="1" marL="742950" rtl="0" algn="l">
              <a:spcBef>
                <a:spcPts val="630"/>
              </a:spcBef>
              <a:spcAft>
                <a:spcPts val="0"/>
              </a:spcAft>
              <a:buSzPts val="1980"/>
              <a:buChar char="•"/>
            </a:pPr>
            <a:r>
              <a:rPr lang="en-US"/>
              <a:t>Written in interpreted language like Python, Ruby, and interpreter available on multiple operating systems</a:t>
            </a:r>
            <a:endParaRPr/>
          </a:p>
          <a:p>
            <a:pPr indent="-285750" lvl="1" marL="742950" rtl="0" algn="l">
              <a:spcBef>
                <a:spcPts val="630"/>
              </a:spcBef>
              <a:spcAft>
                <a:spcPts val="0"/>
              </a:spcAft>
              <a:buSzPts val="1980"/>
              <a:buChar char="•"/>
            </a:pPr>
            <a:r>
              <a:rPr lang="en-US"/>
              <a:t>App written in language that includes a VM containing the running app (like Java)</a:t>
            </a:r>
            <a:endParaRPr/>
          </a:p>
          <a:p>
            <a:pPr indent="-285750" lvl="1" marL="742950" rtl="0" algn="l">
              <a:spcBef>
                <a:spcPts val="630"/>
              </a:spcBef>
              <a:spcAft>
                <a:spcPts val="0"/>
              </a:spcAft>
              <a:buSzPts val="1980"/>
              <a:buChar char="•"/>
            </a:pPr>
            <a:r>
              <a:rPr lang="en-US"/>
              <a:t>Use standard language (like C), compile separately on each operating system to run on each</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Application</a:t>
            </a:r>
            <a:r>
              <a:rPr b="1" lang="en-US">
                <a:solidFill>
                  <a:srgbClr val="3366FF"/>
                </a:solidFill>
              </a:rPr>
              <a:t> </a:t>
            </a:r>
            <a:r>
              <a:rPr b="1" lang="en-US">
                <a:solidFill>
                  <a:srgbClr val="006699"/>
                </a:solidFill>
                <a:latin typeface="Arial"/>
                <a:ea typeface="Arial"/>
                <a:cs typeface="Arial"/>
                <a:sym typeface="Arial"/>
              </a:rPr>
              <a:t>Binary</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a:t>
            </a:r>
            <a:r>
              <a:rPr b="1" lang="en-US">
                <a:solidFill>
                  <a:srgbClr val="006699"/>
                </a:solidFill>
                <a:latin typeface="Arial"/>
                <a:ea typeface="Arial"/>
                <a:cs typeface="Arial"/>
                <a:sym typeface="Arial"/>
              </a:rPr>
              <a:t>ABI</a:t>
            </a:r>
            <a:r>
              <a:rPr lang="en-US"/>
              <a:t>) is architecture equivalent of API, defines how different components of binary code can interface for a given operating system on a given architecture, CPU, etc.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1079500" y="155141"/>
            <a:ext cx="77120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800"/>
              <a:t>Design and Implementation</a:t>
            </a:r>
            <a:endParaRPr/>
          </a:p>
        </p:txBody>
      </p:sp>
      <p:sp>
        <p:nvSpPr>
          <p:cNvPr id="308" name="Google Shape;308;p35"/>
          <p:cNvSpPr txBox="1"/>
          <p:nvPr>
            <p:ph idx="1" type="body"/>
          </p:nvPr>
        </p:nvSpPr>
        <p:spPr>
          <a:xfrm>
            <a:off x="838200" y="1220788"/>
            <a:ext cx="7375525" cy="500697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Design and Implementation of OS is not “solvable”, but some approaches have proven successful</a:t>
            </a:r>
            <a:endParaRPr sz="800"/>
          </a:p>
          <a:p>
            <a:pPr indent="-342900" lvl="0" marL="342900" rtl="0" algn="l">
              <a:spcBef>
                <a:spcPts val="630"/>
              </a:spcBef>
              <a:spcAft>
                <a:spcPts val="0"/>
              </a:spcAft>
              <a:buSzPts val="1980"/>
              <a:buChar char="▪"/>
            </a:pPr>
            <a:r>
              <a:rPr lang="en-US"/>
              <a:t>Internal structure of different Operating Systems  can vary widely</a:t>
            </a:r>
            <a:endParaRPr sz="800"/>
          </a:p>
          <a:p>
            <a:pPr indent="-342900" lvl="0" marL="342900" rtl="0" algn="l">
              <a:spcBef>
                <a:spcPts val="630"/>
              </a:spcBef>
              <a:spcAft>
                <a:spcPts val="0"/>
              </a:spcAft>
              <a:buSzPts val="1980"/>
              <a:buChar char="▪"/>
            </a:pPr>
            <a:r>
              <a:rPr lang="en-US"/>
              <a:t>Start the design by defining goals and specifications </a:t>
            </a:r>
            <a:endParaRPr sz="800"/>
          </a:p>
          <a:p>
            <a:pPr indent="-342900" lvl="0" marL="342900" rtl="0" algn="l">
              <a:spcBef>
                <a:spcPts val="630"/>
              </a:spcBef>
              <a:spcAft>
                <a:spcPts val="0"/>
              </a:spcAft>
              <a:buSzPts val="1980"/>
              <a:buChar char="▪"/>
            </a:pPr>
            <a:r>
              <a:rPr lang="en-US"/>
              <a:t>Affected by choice of hardware, type of system</a:t>
            </a:r>
            <a:endParaRPr sz="800"/>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User</a:t>
            </a:r>
            <a:r>
              <a:rPr b="1" lang="en-US">
                <a:solidFill>
                  <a:srgbClr val="3366FF"/>
                </a:solidFill>
              </a:rPr>
              <a:t> </a:t>
            </a:r>
            <a:r>
              <a:rPr lang="en-US"/>
              <a:t>goals and </a:t>
            </a:r>
            <a:r>
              <a:rPr b="1" lang="en-US">
                <a:solidFill>
                  <a:srgbClr val="006699"/>
                </a:solidFill>
                <a:latin typeface="Arial"/>
                <a:ea typeface="Arial"/>
                <a:cs typeface="Arial"/>
                <a:sym typeface="Arial"/>
              </a:rPr>
              <a:t>System</a:t>
            </a:r>
            <a:r>
              <a:rPr b="1" lang="en-US">
                <a:solidFill>
                  <a:srgbClr val="3366FF"/>
                </a:solidFill>
              </a:rPr>
              <a:t> </a:t>
            </a:r>
            <a:r>
              <a:rPr lang="en-US"/>
              <a:t>goals</a:t>
            </a:r>
            <a:endParaRPr/>
          </a:p>
          <a:p>
            <a:pPr indent="-285750" lvl="1" marL="742950" rtl="0" algn="l">
              <a:spcBef>
                <a:spcPts val="630"/>
              </a:spcBef>
              <a:spcAft>
                <a:spcPts val="0"/>
              </a:spcAft>
              <a:buSzPts val="1980"/>
              <a:buChar char="•"/>
            </a:pPr>
            <a:r>
              <a:rPr lang="en-US"/>
              <a:t>User goals – operating system should be convenient to use, easy to learn, reliable, safe, and fast</a:t>
            </a:r>
            <a:endParaRPr/>
          </a:p>
          <a:p>
            <a:pPr indent="-285750" lvl="1" marL="742950" rtl="0" algn="l">
              <a:spcBef>
                <a:spcPts val="630"/>
              </a:spcBef>
              <a:spcAft>
                <a:spcPts val="0"/>
              </a:spcAft>
              <a:buSzPts val="1980"/>
              <a:buChar char="•"/>
            </a:pPr>
            <a:r>
              <a:rPr lang="en-US"/>
              <a:t>System goals – operating system should be easy to design, implement, and maintain, as well as flexible, reliable, error-free, and efficient</a:t>
            </a:r>
            <a:endParaRPr/>
          </a:p>
          <a:p>
            <a:pPr indent="-342900" lvl="0" marL="342900" rtl="0" algn="l">
              <a:spcBef>
                <a:spcPts val="630"/>
              </a:spcBef>
              <a:spcAft>
                <a:spcPts val="0"/>
              </a:spcAft>
              <a:buSzPts val="1980"/>
              <a:buChar char="▪"/>
            </a:pPr>
            <a:r>
              <a:rPr lang="en-US"/>
              <a:t>Specifying and designing an OS is highly creative task of </a:t>
            </a:r>
            <a:r>
              <a:rPr b="1" lang="en-US">
                <a:solidFill>
                  <a:srgbClr val="006699"/>
                </a:solidFill>
                <a:latin typeface="Arial"/>
                <a:ea typeface="Arial"/>
                <a:cs typeface="Arial"/>
                <a:sym typeface="Arial"/>
              </a:rPr>
              <a:t>software</a:t>
            </a:r>
            <a:r>
              <a:rPr b="1" lang="en-US">
                <a:solidFill>
                  <a:srgbClr val="3366FF"/>
                </a:solidFill>
              </a:rPr>
              <a:t> </a:t>
            </a:r>
            <a:r>
              <a:rPr b="1" lang="en-US">
                <a:solidFill>
                  <a:srgbClr val="006699"/>
                </a:solidFill>
                <a:latin typeface="Arial"/>
                <a:ea typeface="Arial"/>
                <a:cs typeface="Arial"/>
                <a:sym typeface="Arial"/>
              </a:rPr>
              <a:t>engineering</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1051377" y="139214"/>
            <a:ext cx="82296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Policy and Mechanism</a:t>
            </a:r>
            <a:endParaRPr/>
          </a:p>
        </p:txBody>
      </p:sp>
      <p:sp>
        <p:nvSpPr>
          <p:cNvPr id="315" name="Google Shape;315;p36"/>
          <p:cNvSpPr txBox="1"/>
          <p:nvPr>
            <p:ph idx="1" type="body"/>
          </p:nvPr>
        </p:nvSpPr>
        <p:spPr>
          <a:xfrm>
            <a:off x="839788" y="1141992"/>
            <a:ext cx="6455315" cy="426402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b="1" lang="en-US">
                <a:solidFill>
                  <a:srgbClr val="006699"/>
                </a:solidFill>
                <a:latin typeface="Arial"/>
                <a:ea typeface="Arial"/>
                <a:cs typeface="Arial"/>
                <a:sym typeface="Arial"/>
              </a:rPr>
              <a:t>Policy</a:t>
            </a:r>
            <a:r>
              <a:rPr b="1" lang="en-US"/>
              <a:t>:   What </a:t>
            </a:r>
            <a:r>
              <a:rPr lang="en-US"/>
              <a:t>needs to be done?</a:t>
            </a:r>
            <a:r>
              <a:rPr b="1" lang="en-US"/>
              <a:t> </a:t>
            </a:r>
            <a:endParaRPr/>
          </a:p>
          <a:p>
            <a:pPr indent="-285750" lvl="1" marL="742950" rtl="0" algn="l">
              <a:spcBef>
                <a:spcPts val="630"/>
              </a:spcBef>
              <a:spcAft>
                <a:spcPts val="0"/>
              </a:spcAft>
              <a:buSzPts val="1980"/>
              <a:buChar char="•"/>
            </a:pPr>
            <a:r>
              <a:rPr lang="en-US"/>
              <a:t>Example: Interrupt after every 100 seconds</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Mechanism</a:t>
            </a:r>
            <a:r>
              <a:rPr b="1" lang="en-US"/>
              <a:t>:  How</a:t>
            </a:r>
            <a:r>
              <a:rPr lang="en-US"/>
              <a:t> to do something?</a:t>
            </a:r>
            <a:endParaRPr/>
          </a:p>
          <a:p>
            <a:pPr indent="-285750" lvl="1" marL="742950" rtl="0" algn="l">
              <a:spcBef>
                <a:spcPts val="630"/>
              </a:spcBef>
              <a:spcAft>
                <a:spcPts val="0"/>
              </a:spcAft>
              <a:buSzPts val="1980"/>
              <a:buChar char="•"/>
            </a:pPr>
            <a:r>
              <a:rPr lang="en-US"/>
              <a:t>Example: timer</a:t>
            </a:r>
            <a:endParaRPr/>
          </a:p>
          <a:p>
            <a:pPr indent="-342900" lvl="0" marL="342900" rtl="0" algn="l">
              <a:spcBef>
                <a:spcPts val="630"/>
              </a:spcBef>
              <a:spcAft>
                <a:spcPts val="0"/>
              </a:spcAft>
              <a:buSzPts val="1980"/>
              <a:buChar char="▪"/>
            </a:pPr>
            <a:r>
              <a:rPr lang="en-US"/>
              <a:t>Important principle: separate policy from mechanism</a:t>
            </a:r>
            <a:endParaRPr/>
          </a:p>
          <a:p>
            <a:pPr indent="-342900" lvl="0" marL="342900" rtl="0" algn="l">
              <a:spcBef>
                <a:spcPts val="630"/>
              </a:spcBef>
              <a:spcAft>
                <a:spcPts val="0"/>
              </a:spcAft>
              <a:buSzPts val="1980"/>
              <a:buChar char="▪"/>
            </a:pPr>
            <a:r>
              <a:rPr lang="en-US"/>
              <a:t>The separation of policy from mechanism is a very important principle, it allows maximum flexibility if policy decisions are to be changed later.</a:t>
            </a:r>
            <a:endParaRPr/>
          </a:p>
          <a:p>
            <a:pPr indent="-285750" lvl="1" marL="742950" rtl="0" algn="l">
              <a:spcBef>
                <a:spcPts val="630"/>
              </a:spcBef>
              <a:spcAft>
                <a:spcPts val="0"/>
              </a:spcAft>
              <a:buSzPts val="1980"/>
              <a:buChar char="•"/>
            </a:pPr>
            <a:r>
              <a:rPr lang="en-US"/>
              <a:t>Example: change 100 to 200</a:t>
            </a:r>
            <a:endParaRPr/>
          </a:p>
          <a:p>
            <a:pPr indent="-342900" lvl="0" marL="342900" rtl="0" algn="l">
              <a:spcBef>
                <a:spcPts val="630"/>
              </a:spcBef>
              <a:spcAft>
                <a:spcPts val="0"/>
              </a:spcAft>
              <a:buSzPts val="1980"/>
              <a:buFont typeface="Arial"/>
              <a:buNone/>
            </a:pPr>
            <a:r>
              <a:t/>
            </a:r>
            <a:endParaRPr/>
          </a:p>
          <a:p>
            <a:pPr indent="-342900" lvl="0" marL="342900" rtl="0" algn="l">
              <a:spcBef>
                <a:spcPts val="630"/>
              </a:spcBef>
              <a:spcAft>
                <a:spcPts val="0"/>
              </a:spcAft>
              <a:buSzPts val="1980"/>
              <a:buFont typeface="Arial"/>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495300" y="217488"/>
            <a:ext cx="80724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Implementation</a:t>
            </a:r>
            <a:endParaRPr/>
          </a:p>
        </p:txBody>
      </p:sp>
      <p:sp>
        <p:nvSpPr>
          <p:cNvPr id="322" name="Google Shape;322;p37"/>
          <p:cNvSpPr txBox="1"/>
          <p:nvPr>
            <p:ph idx="1" type="body"/>
          </p:nvPr>
        </p:nvSpPr>
        <p:spPr>
          <a:xfrm>
            <a:off x="825500" y="1092200"/>
            <a:ext cx="7713663"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Much variation</a:t>
            </a:r>
            <a:endParaRPr/>
          </a:p>
          <a:p>
            <a:pPr indent="-285750" lvl="1" marL="742950" rtl="0" algn="l">
              <a:spcBef>
                <a:spcPts val="630"/>
              </a:spcBef>
              <a:spcAft>
                <a:spcPts val="0"/>
              </a:spcAft>
              <a:buSzPts val="1980"/>
              <a:buChar char="•"/>
            </a:pPr>
            <a:r>
              <a:rPr lang="en-US"/>
              <a:t>Early OSes in assembly language</a:t>
            </a:r>
            <a:endParaRPr/>
          </a:p>
          <a:p>
            <a:pPr indent="-285750" lvl="1" marL="742950" rtl="0" algn="l">
              <a:spcBef>
                <a:spcPts val="630"/>
              </a:spcBef>
              <a:spcAft>
                <a:spcPts val="0"/>
              </a:spcAft>
              <a:buSzPts val="1980"/>
              <a:buChar char="•"/>
            </a:pPr>
            <a:r>
              <a:rPr lang="en-US"/>
              <a:t>Then system programming languages like Algol, PL/1</a:t>
            </a:r>
            <a:endParaRPr/>
          </a:p>
          <a:p>
            <a:pPr indent="-285750" lvl="1" marL="742950" rtl="0" algn="l">
              <a:spcBef>
                <a:spcPts val="630"/>
              </a:spcBef>
              <a:spcAft>
                <a:spcPts val="0"/>
              </a:spcAft>
              <a:buSzPts val="1980"/>
              <a:buChar char="•"/>
            </a:pPr>
            <a:r>
              <a:rPr lang="en-US"/>
              <a:t>Now C, C++</a:t>
            </a:r>
            <a:endParaRPr/>
          </a:p>
          <a:p>
            <a:pPr indent="-342900" lvl="0" marL="342900" rtl="0" algn="l">
              <a:spcBef>
                <a:spcPts val="630"/>
              </a:spcBef>
              <a:spcAft>
                <a:spcPts val="0"/>
              </a:spcAft>
              <a:buSzPts val="1980"/>
              <a:buChar char="▪"/>
            </a:pPr>
            <a:r>
              <a:rPr lang="en-US"/>
              <a:t>Actually usually a mix of languages</a:t>
            </a:r>
            <a:endParaRPr/>
          </a:p>
          <a:p>
            <a:pPr indent="-285750" lvl="1" marL="742950" rtl="0" algn="l">
              <a:spcBef>
                <a:spcPts val="630"/>
              </a:spcBef>
              <a:spcAft>
                <a:spcPts val="0"/>
              </a:spcAft>
              <a:buSzPts val="1980"/>
              <a:buChar char="•"/>
            </a:pPr>
            <a:r>
              <a:rPr lang="en-US"/>
              <a:t>Lowest levels in assembly</a:t>
            </a:r>
            <a:endParaRPr/>
          </a:p>
          <a:p>
            <a:pPr indent="-285750" lvl="1" marL="742950" rtl="0" algn="l">
              <a:spcBef>
                <a:spcPts val="630"/>
              </a:spcBef>
              <a:spcAft>
                <a:spcPts val="0"/>
              </a:spcAft>
              <a:buSzPts val="1980"/>
              <a:buChar char="•"/>
            </a:pPr>
            <a:r>
              <a:rPr lang="en-US"/>
              <a:t>Main body in C</a:t>
            </a:r>
            <a:endParaRPr/>
          </a:p>
          <a:p>
            <a:pPr indent="-285750" lvl="1" marL="742950" rtl="0" algn="l">
              <a:spcBef>
                <a:spcPts val="630"/>
              </a:spcBef>
              <a:spcAft>
                <a:spcPts val="0"/>
              </a:spcAft>
              <a:buSzPts val="1980"/>
              <a:buChar char="•"/>
            </a:pPr>
            <a:r>
              <a:rPr lang="en-US"/>
              <a:t>Systems programs in C, C++, scripting languages like PERL, Python, shell scripts</a:t>
            </a:r>
            <a:endParaRPr/>
          </a:p>
          <a:p>
            <a:pPr indent="-342900" lvl="0" marL="342900" rtl="0" algn="l">
              <a:spcBef>
                <a:spcPts val="630"/>
              </a:spcBef>
              <a:spcAft>
                <a:spcPts val="0"/>
              </a:spcAft>
              <a:buSzPts val="1980"/>
              <a:buChar char="▪"/>
            </a:pPr>
            <a:r>
              <a:rPr lang="en-US"/>
              <a:t>More high-level language easier to</a:t>
            </a:r>
            <a:r>
              <a:rPr b="1" lang="en-US">
                <a:solidFill>
                  <a:srgbClr val="3366FF"/>
                </a:solidFill>
              </a:rPr>
              <a:t> </a:t>
            </a:r>
            <a:r>
              <a:rPr b="1" lang="en-US">
                <a:solidFill>
                  <a:srgbClr val="006699"/>
                </a:solidFill>
                <a:latin typeface="Arial"/>
                <a:ea typeface="Arial"/>
                <a:cs typeface="Arial"/>
                <a:sym typeface="Arial"/>
              </a:rPr>
              <a:t>port</a:t>
            </a:r>
            <a:r>
              <a:rPr b="1" lang="en-US">
                <a:solidFill>
                  <a:srgbClr val="3366FF"/>
                </a:solidFill>
              </a:rPr>
              <a:t> </a:t>
            </a:r>
            <a:r>
              <a:rPr lang="en-US"/>
              <a:t>to other hardware</a:t>
            </a:r>
            <a:endParaRPr/>
          </a:p>
          <a:p>
            <a:pPr indent="-285750" lvl="1" marL="742950" rtl="0" algn="l">
              <a:spcBef>
                <a:spcPts val="630"/>
              </a:spcBef>
              <a:spcAft>
                <a:spcPts val="0"/>
              </a:spcAft>
              <a:buSzPts val="1980"/>
              <a:buChar char="•"/>
            </a:pPr>
            <a:r>
              <a:rPr lang="en-US"/>
              <a:t>But slower</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Emulation</a:t>
            </a:r>
            <a:r>
              <a:rPr lang="en-US"/>
              <a:t> can allow an OS to run on non-native hardware</a:t>
            </a:r>
            <a:endParaRPr/>
          </a:p>
          <a:p>
            <a:pPr indent="-342900" lvl="0" marL="342900" rtl="0" algn="l">
              <a:spcBef>
                <a:spcPts val="630"/>
              </a:spcBef>
              <a:spcAft>
                <a:spcPts val="0"/>
              </a:spcAft>
              <a:buSzPts val="1980"/>
              <a:buFont typeface="Arial"/>
              <a:buNone/>
            </a:pPr>
            <a:r>
              <a:t/>
            </a:r>
            <a:endParaRPr/>
          </a:p>
          <a:p>
            <a:pPr indent="-342900" lvl="0" marL="342900" rtl="0" algn="l">
              <a:spcBef>
                <a:spcPts val="630"/>
              </a:spcBef>
              <a:spcAft>
                <a:spcPts val="0"/>
              </a:spcAft>
              <a:buSzPts val="1980"/>
              <a:buFont typeface="Arial"/>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type="title"/>
          </p:nvPr>
        </p:nvSpPr>
        <p:spPr>
          <a:xfrm>
            <a:off x="457200" y="22066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Structure</a:t>
            </a:r>
            <a:endParaRPr/>
          </a:p>
        </p:txBody>
      </p:sp>
      <p:sp>
        <p:nvSpPr>
          <p:cNvPr id="328" name="Google Shape;328;p38"/>
          <p:cNvSpPr txBox="1"/>
          <p:nvPr>
            <p:ph idx="1" type="body"/>
          </p:nvPr>
        </p:nvSpPr>
        <p:spPr>
          <a:xfrm>
            <a:off x="835025" y="1241425"/>
            <a:ext cx="6918325"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General-purpose OS is very large program</a:t>
            </a:r>
            <a:endParaRPr/>
          </a:p>
          <a:p>
            <a:pPr indent="-342900" lvl="0" marL="342900" rtl="0" algn="l">
              <a:spcBef>
                <a:spcPts val="630"/>
              </a:spcBef>
              <a:spcAft>
                <a:spcPts val="0"/>
              </a:spcAft>
              <a:buSzPts val="1980"/>
              <a:buChar char="▪"/>
            </a:pPr>
            <a:r>
              <a:rPr lang="en-US"/>
              <a:t>Various ways to structure ones</a:t>
            </a:r>
            <a:endParaRPr/>
          </a:p>
          <a:p>
            <a:pPr indent="-285750" lvl="1" marL="742950" rtl="0" algn="l">
              <a:spcBef>
                <a:spcPts val="630"/>
              </a:spcBef>
              <a:spcAft>
                <a:spcPts val="0"/>
              </a:spcAft>
              <a:buSzPts val="1980"/>
              <a:buChar char="•"/>
            </a:pPr>
            <a:r>
              <a:rPr lang="en-US"/>
              <a:t>Simple structure – MS-DOS</a:t>
            </a:r>
            <a:endParaRPr/>
          </a:p>
          <a:p>
            <a:pPr indent="-285750" lvl="1" marL="742950" rtl="0" algn="l">
              <a:spcBef>
                <a:spcPts val="630"/>
              </a:spcBef>
              <a:spcAft>
                <a:spcPts val="0"/>
              </a:spcAft>
              <a:buSzPts val="1980"/>
              <a:buChar char="•"/>
            </a:pPr>
            <a:r>
              <a:rPr lang="en-US"/>
              <a:t>More complex – UNIX</a:t>
            </a:r>
            <a:endParaRPr/>
          </a:p>
          <a:p>
            <a:pPr indent="-285750" lvl="1" marL="742950" rtl="0" algn="l">
              <a:spcBef>
                <a:spcPts val="630"/>
              </a:spcBef>
              <a:spcAft>
                <a:spcPts val="0"/>
              </a:spcAft>
              <a:buSzPts val="1980"/>
              <a:buChar char="•"/>
            </a:pPr>
            <a:r>
              <a:rPr lang="en-US"/>
              <a:t>Layered – an abstraction</a:t>
            </a:r>
            <a:endParaRPr/>
          </a:p>
          <a:p>
            <a:pPr indent="-285750" lvl="1" marL="742950" rtl="0" algn="l">
              <a:spcBef>
                <a:spcPts val="630"/>
              </a:spcBef>
              <a:spcAft>
                <a:spcPts val="0"/>
              </a:spcAft>
              <a:buSzPts val="1980"/>
              <a:buChar char="•"/>
            </a:pPr>
            <a:r>
              <a:rPr lang="en-US"/>
              <a:t>Microkernel – Mach</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869320" y="289485"/>
            <a:ext cx="8137525"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Monolithic Structure – Original UNIX</a:t>
            </a:r>
            <a:endParaRPr/>
          </a:p>
        </p:txBody>
      </p:sp>
      <p:sp>
        <p:nvSpPr>
          <p:cNvPr id="335" name="Google Shape;335;p39"/>
          <p:cNvSpPr txBox="1"/>
          <p:nvPr>
            <p:ph idx="1" type="body"/>
          </p:nvPr>
        </p:nvSpPr>
        <p:spPr>
          <a:xfrm>
            <a:off x="839788" y="1155700"/>
            <a:ext cx="7743825" cy="40735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UNIX – limited by hardware functionality, the original UNIX operating system had limited structuring.  </a:t>
            </a:r>
            <a:endParaRPr/>
          </a:p>
          <a:p>
            <a:pPr indent="-342900" lvl="0" marL="342900" rtl="0" algn="l">
              <a:spcBef>
                <a:spcPts val="630"/>
              </a:spcBef>
              <a:spcAft>
                <a:spcPts val="0"/>
              </a:spcAft>
              <a:buSzPts val="1980"/>
              <a:buChar char="▪"/>
            </a:pPr>
            <a:r>
              <a:rPr lang="en-US"/>
              <a:t>The UNIX OS consists of two separable parts</a:t>
            </a:r>
            <a:endParaRPr/>
          </a:p>
          <a:p>
            <a:pPr indent="-285750" lvl="1" marL="742950" rtl="0" algn="l">
              <a:spcBef>
                <a:spcPts val="630"/>
              </a:spcBef>
              <a:spcAft>
                <a:spcPts val="0"/>
              </a:spcAft>
              <a:buSzPts val="1980"/>
              <a:buChar char="•"/>
            </a:pPr>
            <a:r>
              <a:rPr lang="en-US"/>
              <a:t>Systems programs</a:t>
            </a:r>
            <a:endParaRPr/>
          </a:p>
          <a:p>
            <a:pPr indent="-285750" lvl="1" marL="742950" rtl="0" algn="l">
              <a:spcBef>
                <a:spcPts val="630"/>
              </a:spcBef>
              <a:spcAft>
                <a:spcPts val="0"/>
              </a:spcAft>
              <a:buSzPts val="1980"/>
              <a:buChar char="•"/>
            </a:pPr>
            <a:r>
              <a:rPr lang="en-US"/>
              <a:t>The kernel</a:t>
            </a:r>
            <a:endParaRPr/>
          </a:p>
          <a:p>
            <a:pPr indent="-228600" lvl="2" marL="1085850" rtl="0" algn="l">
              <a:spcBef>
                <a:spcPts val="630"/>
              </a:spcBef>
              <a:spcAft>
                <a:spcPts val="0"/>
              </a:spcAft>
              <a:buSzPts val="1350"/>
              <a:buChar char="4"/>
            </a:pPr>
            <a:r>
              <a:rPr lang="en-US"/>
              <a:t>Consists of everything below the system-call interface and above the physical hardware</a:t>
            </a:r>
            <a:endParaRPr/>
          </a:p>
          <a:p>
            <a:pPr indent="-228600" lvl="2" marL="1085850" rtl="0" algn="l">
              <a:spcBef>
                <a:spcPts val="630"/>
              </a:spcBef>
              <a:spcAft>
                <a:spcPts val="0"/>
              </a:spcAft>
              <a:buSzPts val="1350"/>
              <a:buChar char="4"/>
            </a:pPr>
            <a:r>
              <a:rPr lang="en-US"/>
              <a:t>Provides the file system, CPU scheduling, memory management, and other operating-system functions; a large number of functions for one level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type="title"/>
          </p:nvPr>
        </p:nvSpPr>
        <p:spPr>
          <a:xfrm>
            <a:off x="1050925" y="147152"/>
            <a:ext cx="744855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Services</a:t>
            </a:r>
            <a:endParaRPr/>
          </a:p>
        </p:txBody>
      </p:sp>
      <p:sp>
        <p:nvSpPr>
          <p:cNvPr id="90" name="Google Shape;90;p4"/>
          <p:cNvSpPr txBox="1"/>
          <p:nvPr>
            <p:ph idx="1" type="body"/>
          </p:nvPr>
        </p:nvSpPr>
        <p:spPr>
          <a:xfrm>
            <a:off x="846138" y="1119188"/>
            <a:ext cx="7653337" cy="50022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Operating systems provide an environment for execution of programs and services to programs and users</a:t>
            </a:r>
            <a:endParaRPr/>
          </a:p>
          <a:p>
            <a:pPr indent="-342900" lvl="0" marL="342900" rtl="0" algn="l">
              <a:spcBef>
                <a:spcPts val="630"/>
              </a:spcBef>
              <a:spcAft>
                <a:spcPts val="0"/>
              </a:spcAft>
              <a:buSzPts val="1980"/>
              <a:buChar char="▪"/>
            </a:pPr>
            <a:r>
              <a:rPr lang="en-US"/>
              <a:t>One set of operating-system services provides functions that are helpful to the user:</a:t>
            </a:r>
            <a:endParaRPr/>
          </a:p>
          <a:p>
            <a:pPr indent="-285750" lvl="1" marL="742950" rtl="0" algn="l">
              <a:spcBef>
                <a:spcPts val="630"/>
              </a:spcBef>
              <a:spcAft>
                <a:spcPts val="0"/>
              </a:spcAft>
              <a:buSzPts val="1980"/>
              <a:buChar char="•"/>
            </a:pPr>
            <a:r>
              <a:rPr b="1" lang="en-US"/>
              <a:t>User interface </a:t>
            </a:r>
            <a:r>
              <a:rPr lang="en-US"/>
              <a:t>- Almost all operating systems have a user interface (</a:t>
            </a:r>
            <a:r>
              <a:rPr b="1" lang="en-US">
                <a:solidFill>
                  <a:srgbClr val="006699"/>
                </a:solidFill>
                <a:latin typeface="Arial"/>
                <a:ea typeface="Arial"/>
                <a:cs typeface="Arial"/>
                <a:sym typeface="Arial"/>
              </a:rPr>
              <a:t>UI</a:t>
            </a:r>
            <a:r>
              <a:rPr lang="en-US"/>
              <a:t>).</a:t>
            </a:r>
            <a:endParaRPr/>
          </a:p>
          <a:p>
            <a:pPr indent="-228600" lvl="2" marL="1085850" rtl="0" algn="l">
              <a:spcBef>
                <a:spcPts val="630"/>
              </a:spcBef>
              <a:spcAft>
                <a:spcPts val="0"/>
              </a:spcAft>
              <a:buSzPts val="1350"/>
              <a:buChar char="4"/>
            </a:pPr>
            <a:r>
              <a:rPr lang="en-US"/>
              <a:t>Varies between </a:t>
            </a:r>
            <a:r>
              <a:rPr b="1" lang="en-US">
                <a:solidFill>
                  <a:srgbClr val="006699"/>
                </a:solidFill>
                <a:latin typeface="Arial"/>
                <a:ea typeface="Arial"/>
                <a:cs typeface="Arial"/>
                <a:sym typeface="Arial"/>
              </a:rPr>
              <a:t>Command-Line</a:t>
            </a:r>
            <a:r>
              <a:rPr b="1" lang="en-US">
                <a:solidFill>
                  <a:srgbClr val="3366FF"/>
                </a:solidFill>
              </a:rPr>
              <a:t> </a:t>
            </a:r>
            <a:r>
              <a:rPr lang="en-US"/>
              <a:t>(</a:t>
            </a:r>
            <a:r>
              <a:rPr b="1" lang="en-US">
                <a:solidFill>
                  <a:srgbClr val="006699"/>
                </a:solidFill>
                <a:latin typeface="Arial"/>
                <a:ea typeface="Arial"/>
                <a:cs typeface="Arial"/>
                <a:sym typeface="Arial"/>
              </a:rPr>
              <a:t>CLI</a:t>
            </a:r>
            <a:r>
              <a:rPr lang="en-US"/>
              <a:t>)</a:t>
            </a:r>
            <a:r>
              <a:rPr lang="en-US">
                <a:solidFill>
                  <a:srgbClr val="000000"/>
                </a:solidFill>
              </a:rPr>
              <a:t>, </a:t>
            </a:r>
            <a:r>
              <a:rPr b="1" lang="en-US">
                <a:solidFill>
                  <a:srgbClr val="006699"/>
                </a:solidFill>
                <a:latin typeface="Arial"/>
                <a:ea typeface="Arial"/>
                <a:cs typeface="Arial"/>
                <a:sym typeface="Arial"/>
              </a:rPr>
              <a:t>Graphics</a:t>
            </a:r>
            <a:r>
              <a:rPr b="1" lang="en-US">
                <a:solidFill>
                  <a:srgbClr val="3366FF"/>
                </a:solidFill>
              </a:rPr>
              <a:t> </a:t>
            </a:r>
            <a:r>
              <a:rPr b="1" lang="en-US">
                <a:solidFill>
                  <a:srgbClr val="006699"/>
                </a:solidFill>
                <a:latin typeface="Arial"/>
                <a:ea typeface="Arial"/>
                <a:cs typeface="Arial"/>
                <a:sym typeface="Arial"/>
              </a:rPr>
              <a:t>User</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a:t>
            </a:r>
            <a:r>
              <a:rPr b="1" lang="en-US">
                <a:solidFill>
                  <a:srgbClr val="006699"/>
                </a:solidFill>
                <a:latin typeface="Arial"/>
                <a:ea typeface="Arial"/>
                <a:cs typeface="Arial"/>
                <a:sym typeface="Arial"/>
              </a:rPr>
              <a:t>GUI</a:t>
            </a:r>
            <a:r>
              <a:rPr lang="en-US"/>
              <a:t>)</a:t>
            </a:r>
            <a:r>
              <a:rPr lang="en-US">
                <a:solidFill>
                  <a:srgbClr val="000000"/>
                </a:solidFill>
              </a:rPr>
              <a:t>,</a:t>
            </a:r>
            <a:r>
              <a:rPr b="1" lang="en-US">
                <a:solidFill>
                  <a:srgbClr val="3366FF"/>
                </a:solidFill>
              </a:rPr>
              <a:t>  </a:t>
            </a:r>
            <a:r>
              <a:rPr b="1" lang="en-US">
                <a:solidFill>
                  <a:srgbClr val="006699"/>
                </a:solidFill>
                <a:latin typeface="Arial"/>
                <a:ea typeface="Arial"/>
                <a:cs typeface="Arial"/>
                <a:sym typeface="Arial"/>
              </a:rPr>
              <a:t>touch-screen</a:t>
            </a:r>
            <a:r>
              <a:rPr b="1" lang="en-US">
                <a:solidFill>
                  <a:srgbClr val="3366FF"/>
                </a:solidFill>
              </a:rPr>
              <a:t>,  </a:t>
            </a:r>
            <a:r>
              <a:rPr b="1" lang="en-US">
                <a:solidFill>
                  <a:srgbClr val="006699"/>
                </a:solidFill>
                <a:latin typeface="Arial"/>
                <a:ea typeface="Arial"/>
                <a:cs typeface="Arial"/>
                <a:sym typeface="Arial"/>
              </a:rPr>
              <a:t>Batch</a:t>
            </a:r>
            <a:endParaRPr/>
          </a:p>
          <a:p>
            <a:pPr indent="-285750" lvl="1" marL="742950" rtl="0" algn="l">
              <a:spcBef>
                <a:spcPts val="630"/>
              </a:spcBef>
              <a:spcAft>
                <a:spcPts val="0"/>
              </a:spcAft>
              <a:buSzPts val="1980"/>
              <a:buChar char="•"/>
            </a:pPr>
            <a:r>
              <a:rPr b="1" lang="en-US"/>
              <a:t>Program execution </a:t>
            </a:r>
            <a:r>
              <a:rPr lang="en-US"/>
              <a:t>- The system must be able to load a program into memory and to run that program, end execution, either normally or abnormally (indicating error)</a:t>
            </a:r>
            <a:endParaRPr/>
          </a:p>
          <a:p>
            <a:pPr indent="-285750" lvl="1" marL="742950" rtl="0" algn="l">
              <a:spcBef>
                <a:spcPts val="630"/>
              </a:spcBef>
              <a:spcAft>
                <a:spcPts val="0"/>
              </a:spcAft>
              <a:buSzPts val="1980"/>
              <a:buChar char="•"/>
            </a:pPr>
            <a:r>
              <a:rPr b="1" lang="en-US"/>
              <a:t>I/O operations </a:t>
            </a:r>
            <a:r>
              <a:rPr lang="en-US"/>
              <a:t>-  A running program may require I/O, which may involve a file or an I/O device</a:t>
            </a:r>
            <a:endParaRPr/>
          </a:p>
          <a:p>
            <a:pPr indent="-285750" lvl="1" marL="742950" rtl="0" algn="l">
              <a:spcBef>
                <a:spcPts val="630"/>
              </a:spcBef>
              <a:spcAft>
                <a:spcPts val="0"/>
              </a:spcAft>
              <a:buSzPts val="1980"/>
              <a:buChar char="•"/>
            </a:pPr>
            <a:r>
              <a:rPr b="1" lang="en-US"/>
              <a:t>File-system manipulation </a:t>
            </a:r>
            <a:r>
              <a:rPr lang="en-US"/>
              <a:t>-  The file system is of particular interest. Programs need to read and write files and directories, create and delete them, search them, list file Information, permission management.</a:t>
            </a:r>
            <a:endParaRPr b="1"/>
          </a:p>
          <a:p>
            <a:pPr indent="-160019" lvl="1" marL="742950" rtl="0" algn="l">
              <a:spcBef>
                <a:spcPts val="630"/>
              </a:spcBef>
              <a:spcAft>
                <a:spcPts val="0"/>
              </a:spcAft>
              <a:buSzPts val="198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863600" y="206375"/>
            <a:ext cx="7693025"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Traditional UNIX System Structure</a:t>
            </a:r>
            <a:endParaRPr/>
          </a:p>
        </p:txBody>
      </p:sp>
      <p:sp>
        <p:nvSpPr>
          <p:cNvPr id="342" name="Google Shape;342;p40"/>
          <p:cNvSpPr txBox="1"/>
          <p:nvPr/>
        </p:nvSpPr>
        <p:spPr>
          <a:xfrm>
            <a:off x="1316038" y="1096963"/>
            <a:ext cx="6897687"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Beyond simple but not fully layered</a:t>
            </a:r>
            <a:endParaRPr/>
          </a:p>
        </p:txBody>
      </p:sp>
      <p:pic>
        <p:nvPicPr>
          <p:cNvPr id="343" name="Google Shape;343;p40"/>
          <p:cNvPicPr preferRelativeResize="0"/>
          <p:nvPr/>
        </p:nvPicPr>
        <p:blipFill rotWithShape="1">
          <a:blip r:embed="rId3">
            <a:alphaModFix/>
          </a:blip>
          <a:srcRect b="0" l="0" r="0" t="0"/>
          <a:stretch/>
        </p:blipFill>
        <p:spPr>
          <a:xfrm>
            <a:off x="1499169" y="1718273"/>
            <a:ext cx="6409756" cy="387213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863600" y="215900"/>
            <a:ext cx="76454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Linux System Structure</a:t>
            </a:r>
            <a:endParaRPr/>
          </a:p>
        </p:txBody>
      </p:sp>
      <p:sp>
        <p:nvSpPr>
          <p:cNvPr id="350" name="Google Shape;350;p41"/>
          <p:cNvSpPr txBox="1"/>
          <p:nvPr/>
        </p:nvSpPr>
        <p:spPr>
          <a:xfrm>
            <a:off x="1225550" y="1096963"/>
            <a:ext cx="698817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Verdana"/>
                <a:ea typeface="Verdana"/>
                <a:cs typeface="Verdana"/>
                <a:sym typeface="Verdana"/>
              </a:rPr>
              <a:t>Monolithic plus modular design</a:t>
            </a:r>
            <a:endParaRPr/>
          </a:p>
        </p:txBody>
      </p:sp>
      <p:pic>
        <p:nvPicPr>
          <p:cNvPr id="351" name="Google Shape;351;p41"/>
          <p:cNvPicPr preferRelativeResize="0"/>
          <p:nvPr/>
        </p:nvPicPr>
        <p:blipFill rotWithShape="1">
          <a:blip r:embed="rId3">
            <a:alphaModFix/>
          </a:blip>
          <a:srcRect b="0" l="0" r="0" t="0"/>
          <a:stretch/>
        </p:blipFill>
        <p:spPr>
          <a:xfrm>
            <a:off x="3165230" y="1674471"/>
            <a:ext cx="2740269" cy="42338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type="title"/>
          </p:nvPr>
        </p:nvSpPr>
        <p:spPr>
          <a:xfrm>
            <a:off x="457200" y="207963"/>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Layered Approach</a:t>
            </a:r>
            <a:endParaRPr/>
          </a:p>
        </p:txBody>
      </p:sp>
      <p:sp>
        <p:nvSpPr>
          <p:cNvPr id="358" name="Google Shape;358;p42"/>
          <p:cNvSpPr txBox="1"/>
          <p:nvPr>
            <p:ph idx="1" type="body"/>
          </p:nvPr>
        </p:nvSpPr>
        <p:spPr>
          <a:xfrm>
            <a:off x="820738" y="1233488"/>
            <a:ext cx="3735387"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The operating system is divided into a number of layers (levels), each built on top of lower layers.  The bottom layer (layer 0), is the hardware; the highest (layer N) is the user interface.</a:t>
            </a:r>
            <a:endParaRPr/>
          </a:p>
          <a:p>
            <a:pPr indent="-342900" lvl="0" marL="342900" rtl="0" algn="l">
              <a:spcBef>
                <a:spcPts val="630"/>
              </a:spcBef>
              <a:spcAft>
                <a:spcPts val="0"/>
              </a:spcAft>
              <a:buSzPts val="1980"/>
              <a:buChar char="▪"/>
            </a:pPr>
            <a:r>
              <a:rPr lang="en-US"/>
              <a:t>With modularity, layers are selected such that each uses functions (operations) and services of only lower-level layers</a:t>
            </a:r>
            <a:endParaRPr/>
          </a:p>
        </p:txBody>
      </p:sp>
      <p:pic>
        <p:nvPicPr>
          <p:cNvPr id="359" name="Google Shape;359;p42"/>
          <p:cNvPicPr preferRelativeResize="0"/>
          <p:nvPr/>
        </p:nvPicPr>
        <p:blipFill rotWithShape="1">
          <a:blip r:embed="rId3">
            <a:alphaModFix/>
          </a:blip>
          <a:srcRect b="0" l="0" r="0" t="0"/>
          <a:stretch/>
        </p:blipFill>
        <p:spPr>
          <a:xfrm>
            <a:off x="5144757" y="1257727"/>
            <a:ext cx="3547958" cy="328922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ph type="title"/>
          </p:nvPr>
        </p:nvSpPr>
        <p:spPr>
          <a:xfrm>
            <a:off x="757238" y="207963"/>
            <a:ext cx="781685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Microkernels</a:t>
            </a:r>
            <a:endParaRPr sz="2400"/>
          </a:p>
        </p:txBody>
      </p:sp>
      <p:sp>
        <p:nvSpPr>
          <p:cNvPr id="366" name="Google Shape;366;p43"/>
          <p:cNvSpPr txBox="1"/>
          <p:nvPr>
            <p:ph idx="1" type="body"/>
          </p:nvPr>
        </p:nvSpPr>
        <p:spPr>
          <a:xfrm>
            <a:off x="757238" y="1108075"/>
            <a:ext cx="7225619" cy="485729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Moves as much from the kernel into user space</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Mach</a:t>
            </a:r>
            <a:r>
              <a:rPr lang="en-US"/>
              <a:t> is an example of </a:t>
            </a:r>
            <a:r>
              <a:rPr b="1" lang="en-US">
                <a:solidFill>
                  <a:srgbClr val="006699"/>
                </a:solidFill>
                <a:latin typeface="Arial"/>
                <a:ea typeface="Arial"/>
                <a:cs typeface="Arial"/>
                <a:sym typeface="Arial"/>
              </a:rPr>
              <a:t>microkernel</a:t>
            </a:r>
            <a:endParaRPr/>
          </a:p>
          <a:p>
            <a:pPr indent="-285750" lvl="1" marL="742950" rtl="0" algn="l">
              <a:spcBef>
                <a:spcPts val="630"/>
              </a:spcBef>
              <a:spcAft>
                <a:spcPts val="0"/>
              </a:spcAft>
              <a:buSzPts val="1980"/>
              <a:buChar char="•"/>
            </a:pPr>
            <a:r>
              <a:rPr lang="en-US"/>
              <a:t>Mac OS X kernel (</a:t>
            </a:r>
            <a:r>
              <a:rPr b="1" lang="en-US">
                <a:solidFill>
                  <a:srgbClr val="006699"/>
                </a:solidFill>
                <a:latin typeface="Arial"/>
                <a:ea typeface="Arial"/>
                <a:cs typeface="Arial"/>
                <a:sym typeface="Arial"/>
              </a:rPr>
              <a:t>Darwin</a:t>
            </a:r>
            <a:r>
              <a:rPr lang="en-US"/>
              <a:t>) partly based on Mach</a:t>
            </a:r>
            <a:endParaRPr sz="800"/>
          </a:p>
          <a:p>
            <a:pPr indent="-342900" lvl="0" marL="342900" rtl="0" algn="l">
              <a:spcBef>
                <a:spcPts val="630"/>
              </a:spcBef>
              <a:spcAft>
                <a:spcPts val="0"/>
              </a:spcAft>
              <a:buSzPts val="1980"/>
              <a:buChar char="▪"/>
            </a:pPr>
            <a:r>
              <a:rPr lang="en-US"/>
              <a:t>Communication takes place between user modules using </a:t>
            </a:r>
            <a:r>
              <a:rPr b="1" lang="en-US">
                <a:solidFill>
                  <a:srgbClr val="006699"/>
                </a:solidFill>
                <a:latin typeface="Arial"/>
                <a:ea typeface="Arial"/>
                <a:cs typeface="Arial"/>
                <a:sym typeface="Arial"/>
              </a:rPr>
              <a:t>message</a:t>
            </a:r>
            <a:r>
              <a:rPr b="1" lang="en-US">
                <a:solidFill>
                  <a:srgbClr val="3366FF"/>
                </a:solidFill>
              </a:rPr>
              <a:t> </a:t>
            </a:r>
            <a:r>
              <a:rPr b="1" lang="en-US">
                <a:solidFill>
                  <a:srgbClr val="006699"/>
                </a:solidFill>
                <a:latin typeface="Arial"/>
                <a:ea typeface="Arial"/>
                <a:cs typeface="Arial"/>
                <a:sym typeface="Arial"/>
              </a:rPr>
              <a:t>passing</a:t>
            </a:r>
            <a:endParaRPr/>
          </a:p>
          <a:p>
            <a:pPr indent="-342900" lvl="0" marL="342900" rtl="0" algn="l">
              <a:spcBef>
                <a:spcPts val="630"/>
              </a:spcBef>
              <a:spcAft>
                <a:spcPts val="0"/>
              </a:spcAft>
              <a:buSzPts val="1980"/>
              <a:buChar char="▪"/>
            </a:pPr>
            <a:r>
              <a:rPr lang="en-US"/>
              <a:t>Benefits:</a:t>
            </a:r>
            <a:endParaRPr/>
          </a:p>
          <a:p>
            <a:pPr indent="-285750" lvl="1" marL="742950" rtl="0" algn="l">
              <a:spcBef>
                <a:spcPts val="630"/>
              </a:spcBef>
              <a:spcAft>
                <a:spcPts val="0"/>
              </a:spcAft>
              <a:buSzPts val="1980"/>
              <a:buChar char="•"/>
            </a:pPr>
            <a:r>
              <a:rPr lang="en-US"/>
              <a:t>Easier to extend a microkernel</a:t>
            </a:r>
            <a:endParaRPr/>
          </a:p>
          <a:p>
            <a:pPr indent="-285750" lvl="1" marL="742950" rtl="0" algn="l">
              <a:spcBef>
                <a:spcPts val="630"/>
              </a:spcBef>
              <a:spcAft>
                <a:spcPts val="0"/>
              </a:spcAft>
              <a:buSzPts val="1980"/>
              <a:buChar char="•"/>
            </a:pPr>
            <a:r>
              <a:rPr lang="en-US"/>
              <a:t>Easier to port the operating system to new architectures</a:t>
            </a:r>
            <a:endParaRPr/>
          </a:p>
          <a:p>
            <a:pPr indent="-285750" lvl="1" marL="742950" rtl="0" algn="l">
              <a:spcBef>
                <a:spcPts val="630"/>
              </a:spcBef>
              <a:spcAft>
                <a:spcPts val="0"/>
              </a:spcAft>
              <a:buSzPts val="1980"/>
              <a:buChar char="•"/>
            </a:pPr>
            <a:r>
              <a:rPr lang="en-US"/>
              <a:t>More reliable (less code is running in kernel mode)</a:t>
            </a:r>
            <a:endParaRPr/>
          </a:p>
          <a:p>
            <a:pPr indent="-285750" lvl="1" marL="742950" rtl="0" algn="l">
              <a:spcBef>
                <a:spcPts val="630"/>
              </a:spcBef>
              <a:spcAft>
                <a:spcPts val="0"/>
              </a:spcAft>
              <a:buSzPts val="1980"/>
              <a:buChar char="•"/>
            </a:pPr>
            <a:r>
              <a:rPr lang="en-US"/>
              <a:t>More secure</a:t>
            </a:r>
            <a:endParaRPr sz="800"/>
          </a:p>
          <a:p>
            <a:pPr indent="-342900" lvl="0" marL="342900" rtl="0" algn="l">
              <a:spcBef>
                <a:spcPts val="630"/>
              </a:spcBef>
              <a:spcAft>
                <a:spcPts val="0"/>
              </a:spcAft>
              <a:buSzPts val="1980"/>
              <a:buChar char="▪"/>
            </a:pPr>
            <a:r>
              <a:rPr lang="en-US"/>
              <a:t>Detriments:</a:t>
            </a:r>
            <a:endParaRPr/>
          </a:p>
          <a:p>
            <a:pPr indent="-285750" lvl="1" marL="742950" rtl="0" algn="l">
              <a:spcBef>
                <a:spcPts val="630"/>
              </a:spcBef>
              <a:spcAft>
                <a:spcPts val="0"/>
              </a:spcAft>
              <a:buSzPts val="1980"/>
              <a:buChar char="•"/>
            </a:pPr>
            <a:r>
              <a:rPr lang="en-US"/>
              <a:t>Performance overhead of user space to kernel space communication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1157288" y="214313"/>
            <a:ext cx="7399337"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Microkernel System Structure </a:t>
            </a:r>
            <a:endParaRPr sz="2400"/>
          </a:p>
        </p:txBody>
      </p:sp>
      <p:pic>
        <p:nvPicPr>
          <p:cNvPr id="373" name="Google Shape;373;p44"/>
          <p:cNvPicPr preferRelativeResize="0"/>
          <p:nvPr/>
        </p:nvPicPr>
        <p:blipFill rotWithShape="1">
          <a:blip r:embed="rId3">
            <a:alphaModFix/>
          </a:blip>
          <a:srcRect b="0" l="0" r="0" t="0"/>
          <a:stretch/>
        </p:blipFill>
        <p:spPr>
          <a:xfrm>
            <a:off x="1736229" y="1557524"/>
            <a:ext cx="6795238" cy="328380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a:off x="457200" y="215900"/>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Modules</a:t>
            </a:r>
            <a:endParaRPr/>
          </a:p>
        </p:txBody>
      </p:sp>
      <p:sp>
        <p:nvSpPr>
          <p:cNvPr id="380" name="Google Shape;380;p45"/>
          <p:cNvSpPr txBox="1"/>
          <p:nvPr>
            <p:ph idx="1" type="body"/>
          </p:nvPr>
        </p:nvSpPr>
        <p:spPr>
          <a:xfrm>
            <a:off x="806450" y="1163637"/>
            <a:ext cx="7169150" cy="446064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Many modern operating systems implement </a:t>
            </a:r>
            <a:r>
              <a:rPr b="1" lang="en-US">
                <a:solidFill>
                  <a:srgbClr val="006699"/>
                </a:solidFill>
                <a:latin typeface="Arial"/>
                <a:ea typeface="Arial"/>
                <a:cs typeface="Arial"/>
                <a:sym typeface="Arial"/>
              </a:rPr>
              <a:t>loadable</a:t>
            </a:r>
            <a:r>
              <a:rPr lang="en-US"/>
              <a:t> </a:t>
            </a:r>
            <a:r>
              <a:rPr b="1" lang="en-US">
                <a:solidFill>
                  <a:srgbClr val="006699"/>
                </a:solidFill>
                <a:latin typeface="Arial"/>
                <a:ea typeface="Arial"/>
                <a:cs typeface="Arial"/>
                <a:sym typeface="Arial"/>
              </a:rPr>
              <a:t>kernel</a:t>
            </a:r>
            <a:r>
              <a:rPr b="1" lang="en-US">
                <a:solidFill>
                  <a:srgbClr val="3366FF"/>
                </a:solidFill>
              </a:rPr>
              <a:t> </a:t>
            </a:r>
            <a:r>
              <a:rPr lang="en-US"/>
              <a:t>mo</a:t>
            </a:r>
            <a:r>
              <a:rPr b="1" lang="en-US">
                <a:solidFill>
                  <a:srgbClr val="006699"/>
                </a:solidFill>
                <a:latin typeface="Arial"/>
                <a:ea typeface="Arial"/>
                <a:cs typeface="Arial"/>
                <a:sym typeface="Arial"/>
              </a:rPr>
              <a:t>dules</a:t>
            </a:r>
            <a:r>
              <a:rPr b="1" lang="en-US">
                <a:solidFill>
                  <a:srgbClr val="3366FF"/>
                </a:solidFill>
              </a:rPr>
              <a:t> </a:t>
            </a:r>
            <a:r>
              <a:rPr lang="en-US"/>
              <a:t>(</a:t>
            </a:r>
            <a:r>
              <a:rPr b="1" lang="en-US">
                <a:solidFill>
                  <a:srgbClr val="006699"/>
                </a:solidFill>
                <a:latin typeface="Arial"/>
                <a:ea typeface="Arial"/>
                <a:cs typeface="Arial"/>
                <a:sym typeface="Arial"/>
              </a:rPr>
              <a:t>LKMs</a:t>
            </a:r>
            <a:r>
              <a:rPr lang="en-US"/>
              <a:t>)</a:t>
            </a:r>
            <a:endParaRPr/>
          </a:p>
          <a:p>
            <a:pPr indent="-285750" lvl="1" marL="742950" rtl="0" algn="l">
              <a:spcBef>
                <a:spcPts val="630"/>
              </a:spcBef>
              <a:spcAft>
                <a:spcPts val="0"/>
              </a:spcAft>
              <a:buSzPts val="1980"/>
              <a:buChar char="•"/>
            </a:pPr>
            <a:r>
              <a:rPr lang="en-US"/>
              <a:t>Uses object-oriented approach</a:t>
            </a:r>
            <a:endParaRPr/>
          </a:p>
          <a:p>
            <a:pPr indent="-285750" lvl="1" marL="742950" rtl="0" algn="l">
              <a:spcBef>
                <a:spcPts val="630"/>
              </a:spcBef>
              <a:spcAft>
                <a:spcPts val="0"/>
              </a:spcAft>
              <a:buSzPts val="1980"/>
              <a:buChar char="•"/>
            </a:pPr>
            <a:r>
              <a:rPr lang="en-US"/>
              <a:t>Each core component is separate</a:t>
            </a:r>
            <a:endParaRPr/>
          </a:p>
          <a:p>
            <a:pPr indent="-285750" lvl="1" marL="742950" rtl="0" algn="l">
              <a:spcBef>
                <a:spcPts val="630"/>
              </a:spcBef>
              <a:spcAft>
                <a:spcPts val="0"/>
              </a:spcAft>
              <a:buSzPts val="1980"/>
              <a:buChar char="•"/>
            </a:pPr>
            <a:r>
              <a:rPr lang="en-US"/>
              <a:t>Each talks to the others over known interfaces</a:t>
            </a:r>
            <a:endParaRPr/>
          </a:p>
          <a:p>
            <a:pPr indent="-285750" lvl="1" marL="742950" rtl="0" algn="l">
              <a:spcBef>
                <a:spcPts val="630"/>
              </a:spcBef>
              <a:spcAft>
                <a:spcPts val="0"/>
              </a:spcAft>
              <a:buSzPts val="1980"/>
              <a:buChar char="•"/>
            </a:pPr>
            <a:r>
              <a:rPr lang="en-US"/>
              <a:t>Each is loadable as needed within the kernel</a:t>
            </a:r>
            <a:endParaRPr/>
          </a:p>
          <a:p>
            <a:pPr indent="-342900" lvl="0" marL="342900" rtl="0" algn="l">
              <a:spcBef>
                <a:spcPts val="630"/>
              </a:spcBef>
              <a:spcAft>
                <a:spcPts val="0"/>
              </a:spcAft>
              <a:buSzPts val="1980"/>
              <a:buChar char="▪"/>
            </a:pPr>
            <a:r>
              <a:rPr lang="en-US"/>
              <a:t>Overall, similar to layers but with more flexible</a:t>
            </a:r>
            <a:endParaRPr/>
          </a:p>
          <a:p>
            <a:pPr indent="-285750" lvl="1" marL="742950" rtl="0" algn="l">
              <a:spcBef>
                <a:spcPts val="630"/>
              </a:spcBef>
              <a:spcAft>
                <a:spcPts val="0"/>
              </a:spcAft>
              <a:buSzPts val="1980"/>
              <a:buChar char="•"/>
            </a:pPr>
            <a:r>
              <a:rPr lang="en-US"/>
              <a:t>Linux, Solaris, etc.</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457200" y="22701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Hybrid Systems</a:t>
            </a:r>
            <a:endParaRPr/>
          </a:p>
        </p:txBody>
      </p:sp>
      <p:sp>
        <p:nvSpPr>
          <p:cNvPr id="387" name="Google Shape;387;p46"/>
          <p:cNvSpPr txBox="1"/>
          <p:nvPr>
            <p:ph idx="1" type="body"/>
          </p:nvPr>
        </p:nvSpPr>
        <p:spPr>
          <a:xfrm>
            <a:off x="806450" y="1233488"/>
            <a:ext cx="7633607" cy="457222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Most modern operating systems are not one pure model</a:t>
            </a:r>
            <a:endParaRPr/>
          </a:p>
          <a:p>
            <a:pPr indent="-285750" lvl="1" marL="742950" rtl="0" algn="l">
              <a:spcBef>
                <a:spcPts val="630"/>
              </a:spcBef>
              <a:spcAft>
                <a:spcPts val="0"/>
              </a:spcAft>
              <a:buSzPts val="1980"/>
              <a:buChar char="•"/>
            </a:pPr>
            <a:r>
              <a:rPr lang="en-US"/>
              <a:t>Hybrid combines multiple approaches to address performance, security, usability needs</a:t>
            </a:r>
            <a:endParaRPr/>
          </a:p>
          <a:p>
            <a:pPr indent="-285750" lvl="1" marL="742950" rtl="0" algn="l">
              <a:spcBef>
                <a:spcPts val="630"/>
              </a:spcBef>
              <a:spcAft>
                <a:spcPts val="0"/>
              </a:spcAft>
              <a:buSzPts val="1980"/>
              <a:buChar char="•"/>
            </a:pPr>
            <a:r>
              <a:rPr lang="en-US"/>
              <a:t>Linux and Solaris kernels in kernel address space, so monolithic, plus modular for dynamic loading of functionality</a:t>
            </a:r>
            <a:endParaRPr/>
          </a:p>
          <a:p>
            <a:pPr indent="-285750" lvl="1" marL="742950" rtl="0" algn="l">
              <a:spcBef>
                <a:spcPts val="630"/>
              </a:spcBef>
              <a:spcAft>
                <a:spcPts val="0"/>
              </a:spcAft>
              <a:buSzPts val="1980"/>
              <a:buChar char="•"/>
            </a:pPr>
            <a:r>
              <a:rPr lang="en-US"/>
              <a:t>Windows mostly monolithic, plus microkernel for different subsystem </a:t>
            </a:r>
            <a:r>
              <a:rPr b="1" i="1" lang="en-US"/>
              <a:t>personalities</a:t>
            </a:r>
            <a:endParaRPr/>
          </a:p>
          <a:p>
            <a:pPr indent="-342900" lvl="0" marL="342900" rtl="0" algn="l">
              <a:spcBef>
                <a:spcPts val="630"/>
              </a:spcBef>
              <a:spcAft>
                <a:spcPts val="0"/>
              </a:spcAft>
              <a:buSzPts val="1980"/>
              <a:buChar char="▪"/>
            </a:pPr>
            <a:r>
              <a:rPr lang="en-US"/>
              <a:t>Apple Mac OS X hybrid, layered, </a:t>
            </a:r>
            <a:r>
              <a:rPr b="1" lang="en-US">
                <a:solidFill>
                  <a:srgbClr val="006699"/>
                </a:solidFill>
                <a:latin typeface="Arial"/>
                <a:ea typeface="Arial"/>
                <a:cs typeface="Arial"/>
                <a:sym typeface="Arial"/>
              </a:rPr>
              <a:t>Aqua</a:t>
            </a:r>
            <a:r>
              <a:rPr lang="en-US"/>
              <a:t> UI plus </a:t>
            </a:r>
            <a:r>
              <a:rPr b="1" lang="en-US">
                <a:solidFill>
                  <a:srgbClr val="006699"/>
                </a:solidFill>
                <a:latin typeface="Arial"/>
                <a:ea typeface="Arial"/>
                <a:cs typeface="Arial"/>
                <a:sym typeface="Arial"/>
              </a:rPr>
              <a:t>Cocoa</a:t>
            </a:r>
            <a:r>
              <a:rPr lang="en-US"/>
              <a:t> programming environment</a:t>
            </a:r>
            <a:endParaRPr/>
          </a:p>
          <a:p>
            <a:pPr indent="-285750" lvl="1" marL="742950" rtl="0" algn="l">
              <a:spcBef>
                <a:spcPts val="630"/>
              </a:spcBef>
              <a:spcAft>
                <a:spcPts val="0"/>
              </a:spcAft>
              <a:buSzPts val="1980"/>
              <a:buChar char="•"/>
            </a:pPr>
            <a:r>
              <a:rPr lang="en-US"/>
              <a:t>Below is kernel consisting of Mach microkernel and BSD Unix parts, plus I/O kit and dynamically loadable modules (called </a:t>
            </a:r>
            <a:r>
              <a:rPr b="1" lang="en-US">
                <a:solidFill>
                  <a:srgbClr val="006699"/>
                </a:solidFill>
                <a:latin typeface="Arial"/>
                <a:ea typeface="Arial"/>
                <a:cs typeface="Arial"/>
                <a:sym typeface="Arial"/>
              </a:rPr>
              <a:t>kernel</a:t>
            </a:r>
            <a:r>
              <a:rPr b="1" lang="en-US">
                <a:solidFill>
                  <a:srgbClr val="3366FF"/>
                </a:solidFill>
              </a:rPr>
              <a:t> </a:t>
            </a:r>
            <a:r>
              <a:rPr b="1" lang="en-US">
                <a:solidFill>
                  <a:srgbClr val="006699"/>
                </a:solidFill>
                <a:latin typeface="Arial"/>
                <a:ea typeface="Arial"/>
                <a:cs typeface="Arial"/>
                <a:sym typeface="Arial"/>
              </a:rPr>
              <a:t>extensions</a:t>
            </a:r>
            <a:r>
              <a:rPr lang="en-US"/>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macOS and iOS Structure</a:t>
            </a:r>
            <a:endParaRPr/>
          </a:p>
        </p:txBody>
      </p:sp>
      <p:pic>
        <p:nvPicPr>
          <p:cNvPr id="393" name="Google Shape;393;p47"/>
          <p:cNvPicPr preferRelativeResize="0"/>
          <p:nvPr>
            <p:ph idx="1" type="body"/>
          </p:nvPr>
        </p:nvPicPr>
        <p:blipFill rotWithShape="1">
          <a:blip r:embed="rId3">
            <a:alphaModFix/>
          </a:blip>
          <a:srcRect b="0" l="0" r="0" t="0"/>
          <a:stretch/>
        </p:blipFill>
        <p:spPr>
          <a:xfrm>
            <a:off x="2474913" y="1755775"/>
            <a:ext cx="4498975" cy="37052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Darwin</a:t>
            </a:r>
            <a:endParaRPr/>
          </a:p>
        </p:txBody>
      </p:sp>
      <p:pic>
        <p:nvPicPr>
          <p:cNvPr id="399" name="Google Shape;399;p48"/>
          <p:cNvPicPr preferRelativeResize="0"/>
          <p:nvPr>
            <p:ph idx="1" type="body"/>
          </p:nvPr>
        </p:nvPicPr>
        <p:blipFill rotWithShape="1">
          <a:blip r:embed="rId3">
            <a:alphaModFix/>
          </a:blip>
          <a:srcRect b="0" l="0" r="0" t="0"/>
          <a:stretch/>
        </p:blipFill>
        <p:spPr>
          <a:xfrm>
            <a:off x="3441700" y="1393095"/>
            <a:ext cx="2959100" cy="3086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49"/>
          <p:cNvSpPr txBox="1"/>
          <p:nvPr>
            <p:ph type="title"/>
          </p:nvPr>
        </p:nvSpPr>
        <p:spPr>
          <a:xfrm>
            <a:off x="457200" y="212725"/>
            <a:ext cx="807085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iOS</a:t>
            </a:r>
            <a:endParaRPr/>
          </a:p>
        </p:txBody>
      </p:sp>
      <p:sp>
        <p:nvSpPr>
          <p:cNvPr id="406" name="Google Shape;406;p49"/>
          <p:cNvSpPr txBox="1"/>
          <p:nvPr>
            <p:ph idx="1" type="body"/>
          </p:nvPr>
        </p:nvSpPr>
        <p:spPr>
          <a:xfrm>
            <a:off x="806450" y="1233488"/>
            <a:ext cx="5484813"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Apple mobile OS for </a:t>
            </a:r>
            <a:r>
              <a:rPr b="1" i="1" lang="en-US"/>
              <a:t>iPhone</a:t>
            </a:r>
            <a:r>
              <a:rPr lang="en-US"/>
              <a:t>, </a:t>
            </a:r>
            <a:r>
              <a:rPr b="1" i="1" lang="en-US"/>
              <a:t>iPad</a:t>
            </a:r>
            <a:endParaRPr/>
          </a:p>
          <a:p>
            <a:pPr indent="-285750" lvl="1" marL="742950" rtl="0" algn="l">
              <a:spcBef>
                <a:spcPts val="630"/>
              </a:spcBef>
              <a:spcAft>
                <a:spcPts val="0"/>
              </a:spcAft>
              <a:buSzPts val="1980"/>
              <a:buChar char="•"/>
            </a:pPr>
            <a:r>
              <a:rPr lang="en-US"/>
              <a:t>Structured on Mac OS X, added functionality</a:t>
            </a:r>
            <a:endParaRPr/>
          </a:p>
          <a:p>
            <a:pPr indent="-285750" lvl="1" marL="742950" rtl="0" algn="l">
              <a:spcBef>
                <a:spcPts val="630"/>
              </a:spcBef>
              <a:spcAft>
                <a:spcPts val="0"/>
              </a:spcAft>
              <a:buSzPts val="1980"/>
              <a:buChar char="•"/>
            </a:pPr>
            <a:r>
              <a:rPr lang="en-US"/>
              <a:t>Does not run OS X applications natively</a:t>
            </a:r>
            <a:endParaRPr/>
          </a:p>
          <a:p>
            <a:pPr indent="-228600" lvl="2" marL="1085850" rtl="0" algn="l">
              <a:spcBef>
                <a:spcPts val="630"/>
              </a:spcBef>
              <a:spcAft>
                <a:spcPts val="0"/>
              </a:spcAft>
              <a:buSzPts val="1350"/>
              <a:buChar char="4"/>
            </a:pPr>
            <a:r>
              <a:rPr lang="en-US"/>
              <a:t>Also runs on different CPU architecture (ARM vs. Intel)</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Cocoa</a:t>
            </a:r>
            <a:r>
              <a:rPr b="1" lang="en-US">
                <a:solidFill>
                  <a:srgbClr val="3366FF"/>
                </a:solidFill>
              </a:rPr>
              <a:t> </a:t>
            </a:r>
            <a:r>
              <a:rPr b="1" lang="en-US">
                <a:solidFill>
                  <a:srgbClr val="006699"/>
                </a:solidFill>
                <a:latin typeface="Arial"/>
                <a:ea typeface="Arial"/>
                <a:cs typeface="Arial"/>
                <a:sym typeface="Arial"/>
              </a:rPr>
              <a:t>Touch</a:t>
            </a:r>
            <a:r>
              <a:rPr b="1" lang="en-US">
                <a:solidFill>
                  <a:srgbClr val="3366FF"/>
                </a:solidFill>
              </a:rPr>
              <a:t> </a:t>
            </a:r>
            <a:r>
              <a:rPr lang="en-US"/>
              <a:t>Objective-C API for developing apps</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Media</a:t>
            </a:r>
            <a:r>
              <a:rPr b="1" lang="en-US">
                <a:solidFill>
                  <a:srgbClr val="3366FF"/>
                </a:solidFill>
              </a:rPr>
              <a:t> </a:t>
            </a:r>
            <a:r>
              <a:rPr b="1" lang="en-US">
                <a:solidFill>
                  <a:srgbClr val="006699"/>
                </a:solidFill>
                <a:latin typeface="Arial"/>
                <a:ea typeface="Arial"/>
                <a:cs typeface="Arial"/>
                <a:sym typeface="Arial"/>
              </a:rPr>
              <a:t>services</a:t>
            </a:r>
            <a:r>
              <a:rPr b="1" lang="en-US">
                <a:solidFill>
                  <a:srgbClr val="3366FF"/>
                </a:solidFill>
              </a:rPr>
              <a:t> </a:t>
            </a:r>
            <a:r>
              <a:rPr lang="en-US"/>
              <a:t>layer for graphics, audio, video</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Core</a:t>
            </a:r>
            <a:r>
              <a:rPr b="1" lang="en-US">
                <a:solidFill>
                  <a:srgbClr val="3366FF"/>
                </a:solidFill>
              </a:rPr>
              <a:t> </a:t>
            </a:r>
            <a:r>
              <a:rPr b="1" lang="en-US">
                <a:solidFill>
                  <a:srgbClr val="006699"/>
                </a:solidFill>
                <a:latin typeface="Arial"/>
                <a:ea typeface="Arial"/>
                <a:cs typeface="Arial"/>
                <a:sym typeface="Arial"/>
              </a:rPr>
              <a:t>services</a:t>
            </a:r>
            <a:r>
              <a:rPr b="1" lang="en-US">
                <a:solidFill>
                  <a:srgbClr val="3366FF"/>
                </a:solidFill>
              </a:rPr>
              <a:t> </a:t>
            </a:r>
            <a:r>
              <a:rPr lang="en-US"/>
              <a:t>provides cloud computing, databases</a:t>
            </a:r>
            <a:endParaRPr/>
          </a:p>
          <a:p>
            <a:pPr indent="-285750" lvl="1" marL="742950" rtl="0" algn="l">
              <a:spcBef>
                <a:spcPts val="630"/>
              </a:spcBef>
              <a:spcAft>
                <a:spcPts val="0"/>
              </a:spcAft>
              <a:buSzPts val="1980"/>
              <a:buChar char="•"/>
            </a:pPr>
            <a:r>
              <a:rPr lang="en-US"/>
              <a:t>Core operating system, based on Mac OS X kernel</a:t>
            </a:r>
            <a:endParaRPr/>
          </a:p>
        </p:txBody>
      </p:sp>
      <p:pic>
        <p:nvPicPr>
          <p:cNvPr descr="2_17.pdf" id="407" name="Google Shape;407;p49"/>
          <p:cNvPicPr preferRelativeResize="0"/>
          <p:nvPr/>
        </p:nvPicPr>
        <p:blipFill rotWithShape="1">
          <a:blip r:embed="rId3">
            <a:alphaModFix/>
          </a:blip>
          <a:srcRect b="0" l="0" r="0" t="0"/>
          <a:stretch/>
        </p:blipFill>
        <p:spPr>
          <a:xfrm>
            <a:off x="6691313" y="2430463"/>
            <a:ext cx="1952625" cy="2043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5"/>
          <p:cNvSpPr txBox="1"/>
          <p:nvPr>
            <p:ph type="title"/>
          </p:nvPr>
        </p:nvSpPr>
        <p:spPr>
          <a:xfrm>
            <a:off x="946150" y="220663"/>
            <a:ext cx="78692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Services (Cont.)</a:t>
            </a:r>
            <a:endParaRPr/>
          </a:p>
        </p:txBody>
      </p:sp>
      <p:sp>
        <p:nvSpPr>
          <p:cNvPr id="97" name="Google Shape;97;p5"/>
          <p:cNvSpPr txBox="1"/>
          <p:nvPr>
            <p:ph idx="1" type="body"/>
          </p:nvPr>
        </p:nvSpPr>
        <p:spPr>
          <a:xfrm>
            <a:off x="849313" y="1138238"/>
            <a:ext cx="7678737" cy="541813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One set of operating-system services provides functions that are helpful to the user (Cont.):</a:t>
            </a:r>
            <a:endParaRPr b="1"/>
          </a:p>
          <a:p>
            <a:pPr indent="-285750" lvl="1" marL="742950" rtl="0" algn="l">
              <a:spcBef>
                <a:spcPts val="630"/>
              </a:spcBef>
              <a:spcAft>
                <a:spcPts val="0"/>
              </a:spcAft>
              <a:buSzPts val="1980"/>
              <a:buChar char="•"/>
            </a:pPr>
            <a:r>
              <a:rPr b="1" lang="en-US"/>
              <a:t>Communications</a:t>
            </a:r>
            <a:r>
              <a:rPr lang="en-US"/>
              <a:t> – Processes may exchange information, on the same computer or between computers over a network</a:t>
            </a:r>
            <a:endParaRPr/>
          </a:p>
          <a:p>
            <a:pPr indent="-228600" lvl="2" marL="1085850" rtl="0" algn="l">
              <a:spcBef>
                <a:spcPts val="630"/>
              </a:spcBef>
              <a:spcAft>
                <a:spcPts val="0"/>
              </a:spcAft>
              <a:buSzPts val="1350"/>
              <a:buChar char="4"/>
            </a:pPr>
            <a:r>
              <a:rPr lang="en-US"/>
              <a:t>Communications may be via shared memory or through message passing (packets moved by the OS)</a:t>
            </a:r>
            <a:endParaRPr/>
          </a:p>
          <a:p>
            <a:pPr indent="-285750" lvl="1" marL="742950" rtl="0" algn="l">
              <a:spcBef>
                <a:spcPts val="630"/>
              </a:spcBef>
              <a:spcAft>
                <a:spcPts val="0"/>
              </a:spcAft>
              <a:buSzPts val="1980"/>
              <a:buChar char="•"/>
            </a:pPr>
            <a:r>
              <a:rPr b="1" lang="en-US"/>
              <a:t>Error detection </a:t>
            </a:r>
            <a:r>
              <a:rPr lang="en-US"/>
              <a:t>– OS needs to be constantly aware of possible errors</a:t>
            </a:r>
            <a:endParaRPr/>
          </a:p>
          <a:p>
            <a:pPr indent="-228600" lvl="2" marL="1085850" rtl="0" algn="l">
              <a:spcBef>
                <a:spcPts val="630"/>
              </a:spcBef>
              <a:spcAft>
                <a:spcPts val="0"/>
              </a:spcAft>
              <a:buSzPts val="1350"/>
              <a:buChar char="4"/>
            </a:pPr>
            <a:r>
              <a:rPr lang="en-US"/>
              <a:t>May occur in the CPU and memory hardware, in I/O devices, in user program</a:t>
            </a:r>
            <a:endParaRPr/>
          </a:p>
          <a:p>
            <a:pPr indent="-228600" lvl="2" marL="1085850" rtl="0" algn="l">
              <a:spcBef>
                <a:spcPts val="630"/>
              </a:spcBef>
              <a:spcAft>
                <a:spcPts val="0"/>
              </a:spcAft>
              <a:buSzPts val="1350"/>
              <a:buChar char="4"/>
            </a:pPr>
            <a:r>
              <a:rPr lang="en-US"/>
              <a:t>For each type of error, OS should take the appropriate action to ensure correct and consistent computing</a:t>
            </a:r>
            <a:endParaRPr/>
          </a:p>
          <a:p>
            <a:pPr indent="-228600" lvl="2" marL="1085850" rtl="0" algn="l">
              <a:spcBef>
                <a:spcPts val="630"/>
              </a:spcBef>
              <a:spcAft>
                <a:spcPts val="0"/>
              </a:spcAft>
              <a:buSzPts val="1350"/>
              <a:buChar char="4"/>
            </a:pPr>
            <a:r>
              <a:rPr lang="en-US"/>
              <a:t>Debugging facilities can greatly enhance the user’s and programmer’s abilities to efficiently use the system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457200" y="217488"/>
            <a:ext cx="80518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Android</a:t>
            </a:r>
            <a:endParaRPr/>
          </a:p>
        </p:txBody>
      </p:sp>
      <p:sp>
        <p:nvSpPr>
          <p:cNvPr id="414" name="Google Shape;414;p50"/>
          <p:cNvSpPr txBox="1"/>
          <p:nvPr>
            <p:ph idx="1" type="body"/>
          </p:nvPr>
        </p:nvSpPr>
        <p:spPr>
          <a:xfrm>
            <a:off x="838200" y="1110575"/>
            <a:ext cx="7166429" cy="44121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Developed by Open Handset Alliance (mostly Google)</a:t>
            </a:r>
            <a:endParaRPr/>
          </a:p>
          <a:p>
            <a:pPr indent="-285750" lvl="1" marL="742950" rtl="0" algn="l">
              <a:spcBef>
                <a:spcPts val="630"/>
              </a:spcBef>
              <a:spcAft>
                <a:spcPts val="0"/>
              </a:spcAft>
              <a:buSzPts val="1980"/>
              <a:buChar char="•"/>
            </a:pPr>
            <a:r>
              <a:rPr lang="en-US"/>
              <a:t>Open Source</a:t>
            </a:r>
            <a:endParaRPr/>
          </a:p>
          <a:p>
            <a:pPr indent="-342900" lvl="0" marL="342900" rtl="0" algn="l">
              <a:spcBef>
                <a:spcPts val="630"/>
              </a:spcBef>
              <a:spcAft>
                <a:spcPts val="0"/>
              </a:spcAft>
              <a:buSzPts val="1980"/>
              <a:buChar char="▪"/>
            </a:pPr>
            <a:r>
              <a:rPr lang="en-US"/>
              <a:t>Similar stack to IOS</a:t>
            </a:r>
            <a:endParaRPr/>
          </a:p>
          <a:p>
            <a:pPr indent="-342900" lvl="0" marL="342900" rtl="0" algn="l">
              <a:spcBef>
                <a:spcPts val="630"/>
              </a:spcBef>
              <a:spcAft>
                <a:spcPts val="0"/>
              </a:spcAft>
              <a:buSzPts val="1980"/>
              <a:buChar char="▪"/>
            </a:pPr>
            <a:r>
              <a:rPr lang="en-US"/>
              <a:t>Based on Linux kernel but modified</a:t>
            </a:r>
            <a:endParaRPr/>
          </a:p>
          <a:p>
            <a:pPr indent="-285750" lvl="1" marL="742950" rtl="0" algn="l">
              <a:spcBef>
                <a:spcPts val="630"/>
              </a:spcBef>
              <a:spcAft>
                <a:spcPts val="0"/>
              </a:spcAft>
              <a:buSzPts val="1980"/>
              <a:buChar char="•"/>
            </a:pPr>
            <a:r>
              <a:rPr lang="en-US"/>
              <a:t>Provides process, memory, device-driver management</a:t>
            </a:r>
            <a:endParaRPr/>
          </a:p>
          <a:p>
            <a:pPr indent="-285750" lvl="1" marL="742950" rtl="0" algn="l">
              <a:spcBef>
                <a:spcPts val="630"/>
              </a:spcBef>
              <a:spcAft>
                <a:spcPts val="0"/>
              </a:spcAft>
              <a:buSzPts val="1980"/>
              <a:buChar char="•"/>
            </a:pPr>
            <a:r>
              <a:rPr lang="en-US"/>
              <a:t>Adds power management </a:t>
            </a:r>
            <a:endParaRPr/>
          </a:p>
          <a:p>
            <a:pPr indent="-342900" lvl="0" marL="342900" rtl="0" algn="l">
              <a:spcBef>
                <a:spcPts val="630"/>
              </a:spcBef>
              <a:spcAft>
                <a:spcPts val="0"/>
              </a:spcAft>
              <a:buSzPts val="1980"/>
              <a:buChar char="▪"/>
            </a:pPr>
            <a:r>
              <a:rPr lang="en-US"/>
              <a:t>Runtime environment includes core set of libraries and Dalvik virtual machine</a:t>
            </a:r>
            <a:endParaRPr/>
          </a:p>
          <a:p>
            <a:pPr indent="-285750" lvl="1" marL="742950" rtl="0" algn="l">
              <a:spcBef>
                <a:spcPts val="630"/>
              </a:spcBef>
              <a:spcAft>
                <a:spcPts val="0"/>
              </a:spcAft>
              <a:buSzPts val="1980"/>
              <a:buChar char="•"/>
            </a:pPr>
            <a:r>
              <a:rPr lang="en-US"/>
              <a:t>Apps developed in Java plus Android API</a:t>
            </a:r>
            <a:endParaRPr/>
          </a:p>
          <a:p>
            <a:pPr indent="-228600" lvl="2" marL="1085850" rtl="0" algn="l">
              <a:spcBef>
                <a:spcPts val="630"/>
              </a:spcBef>
              <a:spcAft>
                <a:spcPts val="0"/>
              </a:spcAft>
              <a:buSzPts val="1350"/>
              <a:buChar char="4"/>
            </a:pPr>
            <a:r>
              <a:rPr lang="en-US"/>
              <a:t>Java class files compiled to Java bytecode then translated to executable than runs in Dalvik VM</a:t>
            </a:r>
            <a:endParaRPr/>
          </a:p>
          <a:p>
            <a:pPr indent="-342900" lvl="0" marL="342900" rtl="0" algn="l">
              <a:spcBef>
                <a:spcPts val="630"/>
              </a:spcBef>
              <a:spcAft>
                <a:spcPts val="0"/>
              </a:spcAft>
              <a:buSzPts val="1980"/>
              <a:buChar char="▪"/>
            </a:pPr>
            <a:r>
              <a:rPr lang="en-US"/>
              <a:t>Libraries include frameworks for web browser (webkit), database (SQLite), multimedia, smaller libc</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ph type="title"/>
          </p:nvPr>
        </p:nvSpPr>
        <p:spPr>
          <a:xfrm>
            <a:off x="457200" y="21431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Android Architecture</a:t>
            </a:r>
            <a:endParaRPr/>
          </a:p>
        </p:txBody>
      </p:sp>
      <p:pic>
        <p:nvPicPr>
          <p:cNvPr id="421" name="Google Shape;421;p51"/>
          <p:cNvPicPr preferRelativeResize="0"/>
          <p:nvPr/>
        </p:nvPicPr>
        <p:blipFill rotWithShape="1">
          <a:blip r:embed="rId3">
            <a:alphaModFix/>
          </a:blip>
          <a:srcRect b="0" l="0" r="0" t="0"/>
          <a:stretch/>
        </p:blipFill>
        <p:spPr>
          <a:xfrm>
            <a:off x="2962275" y="1135063"/>
            <a:ext cx="3219450" cy="50053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2"/>
          <p:cNvSpPr txBox="1"/>
          <p:nvPr>
            <p:ph type="title"/>
          </p:nvPr>
        </p:nvSpPr>
        <p:spPr>
          <a:xfrm>
            <a:off x="1032779" y="134259"/>
            <a:ext cx="82296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800"/>
              <a:t>Building and Booting an Operating System</a:t>
            </a:r>
            <a:endParaRPr/>
          </a:p>
        </p:txBody>
      </p:sp>
      <p:sp>
        <p:nvSpPr>
          <p:cNvPr id="428" name="Google Shape;428;p52"/>
          <p:cNvSpPr txBox="1"/>
          <p:nvPr>
            <p:ph idx="1" type="body"/>
          </p:nvPr>
        </p:nvSpPr>
        <p:spPr>
          <a:xfrm>
            <a:off x="885825" y="1154113"/>
            <a:ext cx="7596188"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Operating systems generally designed to run on a class of systems with variety of peripherals</a:t>
            </a:r>
            <a:endParaRPr/>
          </a:p>
          <a:p>
            <a:pPr indent="-342900" lvl="0" marL="342900" rtl="0" algn="l">
              <a:spcBef>
                <a:spcPts val="630"/>
              </a:spcBef>
              <a:spcAft>
                <a:spcPts val="0"/>
              </a:spcAft>
              <a:buSzPts val="1980"/>
              <a:buChar char="▪"/>
            </a:pPr>
            <a:r>
              <a:rPr lang="en-US"/>
              <a:t>Commonly, operating system already installed on purchased computer</a:t>
            </a:r>
            <a:endParaRPr/>
          </a:p>
          <a:p>
            <a:pPr indent="-285750" lvl="1" marL="742950" rtl="0" algn="l">
              <a:spcBef>
                <a:spcPts val="630"/>
              </a:spcBef>
              <a:spcAft>
                <a:spcPts val="0"/>
              </a:spcAft>
              <a:buSzPts val="1980"/>
              <a:buChar char="•"/>
            </a:pPr>
            <a:r>
              <a:rPr lang="en-US"/>
              <a:t>But can build and install some other operating systems</a:t>
            </a:r>
            <a:endParaRPr/>
          </a:p>
          <a:p>
            <a:pPr indent="-285750" lvl="1" marL="742950" rtl="0" algn="l">
              <a:spcBef>
                <a:spcPts val="630"/>
              </a:spcBef>
              <a:spcAft>
                <a:spcPts val="0"/>
              </a:spcAft>
              <a:buSzPts val="1980"/>
              <a:buChar char="•"/>
            </a:pPr>
            <a:r>
              <a:rPr lang="en-US"/>
              <a:t>If generating an operating system from scratch</a:t>
            </a:r>
            <a:endParaRPr/>
          </a:p>
          <a:p>
            <a:pPr indent="-228600" lvl="2" marL="1085850" rtl="0" algn="l">
              <a:spcBef>
                <a:spcPts val="630"/>
              </a:spcBef>
              <a:spcAft>
                <a:spcPts val="0"/>
              </a:spcAft>
              <a:buSzPts val="1350"/>
              <a:buChar char="4"/>
            </a:pPr>
            <a:r>
              <a:rPr lang="en-US"/>
              <a:t>Write the operating system source code</a:t>
            </a:r>
            <a:endParaRPr/>
          </a:p>
          <a:p>
            <a:pPr indent="-228600" lvl="2" marL="1085850" rtl="0" algn="l">
              <a:spcBef>
                <a:spcPts val="630"/>
              </a:spcBef>
              <a:spcAft>
                <a:spcPts val="0"/>
              </a:spcAft>
              <a:buSzPts val="1350"/>
              <a:buChar char="4"/>
            </a:pPr>
            <a:r>
              <a:rPr lang="en-US"/>
              <a:t>Configure the operating system for the system on which it will run</a:t>
            </a:r>
            <a:endParaRPr/>
          </a:p>
          <a:p>
            <a:pPr indent="-228600" lvl="2" marL="1085850" rtl="0" algn="l">
              <a:spcBef>
                <a:spcPts val="630"/>
              </a:spcBef>
              <a:spcAft>
                <a:spcPts val="0"/>
              </a:spcAft>
              <a:buSzPts val="1350"/>
              <a:buChar char="4"/>
            </a:pPr>
            <a:r>
              <a:rPr lang="en-US"/>
              <a:t>Compile the operating system</a:t>
            </a:r>
            <a:endParaRPr/>
          </a:p>
          <a:p>
            <a:pPr indent="-228600" lvl="2" marL="1085850" rtl="0" algn="l">
              <a:spcBef>
                <a:spcPts val="630"/>
              </a:spcBef>
              <a:spcAft>
                <a:spcPts val="0"/>
              </a:spcAft>
              <a:buSzPts val="1350"/>
              <a:buChar char="4"/>
            </a:pPr>
            <a:r>
              <a:rPr lang="en-US"/>
              <a:t>Install the operating system</a:t>
            </a:r>
            <a:endParaRPr/>
          </a:p>
          <a:p>
            <a:pPr indent="-228600" lvl="2" marL="1085850" rtl="0" algn="l">
              <a:spcBef>
                <a:spcPts val="630"/>
              </a:spcBef>
              <a:spcAft>
                <a:spcPts val="0"/>
              </a:spcAft>
              <a:buSzPts val="1350"/>
              <a:buChar char="4"/>
            </a:pPr>
            <a:r>
              <a:rPr lang="en-US"/>
              <a:t>Boot the computer and its new operating system</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3"/>
          <p:cNvSpPr txBox="1"/>
          <p:nvPr>
            <p:ph type="title"/>
          </p:nvPr>
        </p:nvSpPr>
        <p:spPr>
          <a:xfrm>
            <a:off x="885825" y="138341"/>
            <a:ext cx="7648575"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Building and Booting Linux</a:t>
            </a:r>
            <a:endParaRPr/>
          </a:p>
        </p:txBody>
      </p:sp>
      <p:sp>
        <p:nvSpPr>
          <p:cNvPr id="434" name="Google Shape;434;p53"/>
          <p:cNvSpPr txBox="1"/>
          <p:nvPr>
            <p:ph idx="1" type="body"/>
          </p:nvPr>
        </p:nvSpPr>
        <p:spPr>
          <a:xfrm>
            <a:off x="885825" y="1233488"/>
            <a:ext cx="7648575"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Download Linux source code (</a:t>
            </a:r>
            <a:r>
              <a:rPr lang="en-US">
                <a:solidFill>
                  <a:srgbClr val="996600"/>
                </a:solidFill>
              </a:rPr>
              <a:t>http://www.kernel.org</a:t>
            </a:r>
            <a:r>
              <a:rPr lang="en-US"/>
              <a:t>)</a:t>
            </a:r>
            <a:endParaRPr/>
          </a:p>
          <a:p>
            <a:pPr indent="-342900" lvl="0" marL="342900" rtl="0" algn="l">
              <a:spcBef>
                <a:spcPts val="700"/>
              </a:spcBef>
              <a:spcAft>
                <a:spcPts val="0"/>
              </a:spcAft>
              <a:buSzPts val="1980"/>
              <a:buChar char="▪"/>
            </a:pPr>
            <a:r>
              <a:rPr lang="en-US"/>
              <a:t>Configure kernel via “</a:t>
            </a:r>
            <a:r>
              <a:rPr lang="en-US" sz="2000">
                <a:latin typeface="Courier New"/>
                <a:ea typeface="Courier New"/>
                <a:cs typeface="Courier New"/>
                <a:sym typeface="Courier New"/>
              </a:rPr>
              <a:t>make menuconfig</a:t>
            </a:r>
            <a:r>
              <a:rPr lang="en-US"/>
              <a:t>”</a:t>
            </a:r>
            <a:endParaRPr/>
          </a:p>
          <a:p>
            <a:pPr indent="-342900" lvl="0" marL="342900" rtl="0" algn="l">
              <a:spcBef>
                <a:spcPts val="630"/>
              </a:spcBef>
              <a:spcAft>
                <a:spcPts val="0"/>
              </a:spcAft>
              <a:buSzPts val="1980"/>
              <a:buChar char="▪"/>
            </a:pPr>
            <a:r>
              <a:rPr lang="en-US"/>
              <a:t>Compile the kernel using “</a:t>
            </a:r>
            <a:r>
              <a:rPr lang="en-US">
                <a:latin typeface="Courier New"/>
                <a:ea typeface="Courier New"/>
                <a:cs typeface="Courier New"/>
                <a:sym typeface="Courier New"/>
              </a:rPr>
              <a:t>make</a:t>
            </a:r>
            <a:r>
              <a:rPr lang="en-US"/>
              <a:t>”</a:t>
            </a:r>
            <a:endParaRPr/>
          </a:p>
          <a:p>
            <a:pPr indent="-285750" lvl="1" marL="742950" rtl="0" algn="l">
              <a:spcBef>
                <a:spcPts val="630"/>
              </a:spcBef>
              <a:spcAft>
                <a:spcPts val="0"/>
              </a:spcAft>
              <a:buSzPts val="1980"/>
              <a:buChar char="•"/>
            </a:pPr>
            <a:r>
              <a:rPr lang="en-US"/>
              <a:t>Produces </a:t>
            </a:r>
            <a:r>
              <a:rPr lang="en-US">
                <a:latin typeface="Courier New"/>
                <a:ea typeface="Courier New"/>
                <a:cs typeface="Courier New"/>
                <a:sym typeface="Courier New"/>
              </a:rPr>
              <a:t>vmlinuz</a:t>
            </a:r>
            <a:r>
              <a:rPr lang="en-US"/>
              <a:t>, the kernel image</a:t>
            </a:r>
            <a:endParaRPr/>
          </a:p>
          <a:p>
            <a:pPr indent="-285750" lvl="1" marL="742950" rtl="0" algn="l">
              <a:spcBef>
                <a:spcPts val="630"/>
              </a:spcBef>
              <a:spcAft>
                <a:spcPts val="0"/>
              </a:spcAft>
              <a:buSzPts val="1980"/>
              <a:buChar char="•"/>
            </a:pPr>
            <a:r>
              <a:rPr lang="en-US"/>
              <a:t>Compile kernel modules via “</a:t>
            </a:r>
            <a:r>
              <a:rPr lang="en-US">
                <a:latin typeface="Courier New"/>
                <a:ea typeface="Courier New"/>
                <a:cs typeface="Courier New"/>
                <a:sym typeface="Courier New"/>
              </a:rPr>
              <a:t>make modules</a:t>
            </a:r>
            <a:r>
              <a:rPr lang="en-US"/>
              <a:t>”</a:t>
            </a:r>
            <a:endParaRPr/>
          </a:p>
          <a:p>
            <a:pPr indent="-285750" lvl="1" marL="742950" rtl="0" algn="l">
              <a:spcBef>
                <a:spcPts val="630"/>
              </a:spcBef>
              <a:spcAft>
                <a:spcPts val="0"/>
              </a:spcAft>
              <a:buSzPts val="1980"/>
              <a:buChar char="•"/>
            </a:pPr>
            <a:r>
              <a:rPr lang="en-US"/>
              <a:t>Install kernel modules into </a:t>
            </a:r>
            <a:r>
              <a:rPr lang="en-US">
                <a:latin typeface="Courier New"/>
                <a:ea typeface="Courier New"/>
                <a:cs typeface="Courier New"/>
                <a:sym typeface="Courier New"/>
              </a:rPr>
              <a:t>vmlinuz</a:t>
            </a:r>
            <a:r>
              <a:rPr lang="en-US"/>
              <a:t> via “</a:t>
            </a:r>
            <a:r>
              <a:rPr lang="en-US">
                <a:latin typeface="Courier New"/>
                <a:ea typeface="Courier New"/>
                <a:cs typeface="Courier New"/>
                <a:sym typeface="Courier New"/>
              </a:rPr>
              <a:t>make modules_install</a:t>
            </a:r>
            <a:r>
              <a:rPr lang="en-US"/>
              <a:t>”</a:t>
            </a:r>
            <a:endParaRPr/>
          </a:p>
          <a:p>
            <a:pPr indent="-285750" lvl="1" marL="742950" rtl="0" algn="l">
              <a:spcBef>
                <a:spcPts val="630"/>
              </a:spcBef>
              <a:spcAft>
                <a:spcPts val="0"/>
              </a:spcAft>
              <a:buSzPts val="1980"/>
              <a:buChar char="•"/>
            </a:pPr>
            <a:r>
              <a:rPr lang="en-US"/>
              <a:t>Install new kernel on the system via “</a:t>
            </a:r>
            <a:r>
              <a:rPr lang="en-US">
                <a:latin typeface="Courier New"/>
                <a:ea typeface="Courier New"/>
                <a:cs typeface="Courier New"/>
                <a:sym typeface="Courier New"/>
              </a:rPr>
              <a:t>make install</a:t>
            </a:r>
            <a:r>
              <a:rPr lang="en-US"/>
              <a:t>”</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ph type="title"/>
          </p:nvPr>
        </p:nvSpPr>
        <p:spPr>
          <a:xfrm>
            <a:off x="765175" y="142650"/>
            <a:ext cx="78200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Boot</a:t>
            </a:r>
            <a:endParaRPr/>
          </a:p>
        </p:txBody>
      </p:sp>
      <p:sp>
        <p:nvSpPr>
          <p:cNvPr id="441" name="Google Shape;441;p54"/>
          <p:cNvSpPr txBox="1"/>
          <p:nvPr>
            <p:ph idx="1" type="body"/>
          </p:nvPr>
        </p:nvSpPr>
        <p:spPr>
          <a:xfrm>
            <a:off x="765175" y="1038001"/>
            <a:ext cx="7580539" cy="474594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When power initialized on system, execution starts at a fixed memory location</a:t>
            </a:r>
            <a:endParaRPr/>
          </a:p>
          <a:p>
            <a:pPr indent="-342900" lvl="0" marL="342900" rtl="0" algn="l">
              <a:spcBef>
                <a:spcPts val="630"/>
              </a:spcBef>
              <a:spcAft>
                <a:spcPts val="0"/>
              </a:spcAft>
              <a:buSzPts val="1980"/>
              <a:buChar char="▪"/>
            </a:pPr>
            <a:r>
              <a:rPr lang="en-US"/>
              <a:t>Operating system must be made available to hardware so hardware can start it</a:t>
            </a:r>
            <a:endParaRPr/>
          </a:p>
          <a:p>
            <a:pPr indent="-285750" lvl="1" marL="742950" rtl="0" algn="l">
              <a:spcBef>
                <a:spcPts val="630"/>
              </a:spcBef>
              <a:spcAft>
                <a:spcPts val="0"/>
              </a:spcAft>
              <a:buSzPts val="1980"/>
              <a:buChar char="•"/>
            </a:pPr>
            <a:r>
              <a:rPr lang="en-US"/>
              <a:t>Small piece of code – </a:t>
            </a:r>
            <a:r>
              <a:rPr b="1" lang="en-US">
                <a:solidFill>
                  <a:srgbClr val="006699"/>
                </a:solidFill>
                <a:latin typeface="Arial"/>
                <a:ea typeface="Arial"/>
                <a:cs typeface="Arial"/>
                <a:sym typeface="Arial"/>
              </a:rPr>
              <a:t>bootstrap</a:t>
            </a:r>
            <a:r>
              <a:rPr b="1" lang="en-US">
                <a:solidFill>
                  <a:srgbClr val="3366FF"/>
                </a:solidFill>
              </a:rPr>
              <a:t> </a:t>
            </a:r>
            <a:r>
              <a:rPr b="1" lang="en-US">
                <a:solidFill>
                  <a:srgbClr val="006699"/>
                </a:solidFill>
                <a:latin typeface="Arial"/>
                <a:ea typeface="Arial"/>
                <a:cs typeface="Arial"/>
                <a:sym typeface="Arial"/>
              </a:rPr>
              <a:t>loader</a:t>
            </a:r>
            <a:r>
              <a:rPr lang="en-US"/>
              <a:t>, </a:t>
            </a:r>
            <a:r>
              <a:rPr b="1" lang="en-US">
                <a:solidFill>
                  <a:srgbClr val="006699"/>
                </a:solidFill>
                <a:latin typeface="Arial"/>
                <a:ea typeface="Arial"/>
                <a:cs typeface="Arial"/>
                <a:sym typeface="Arial"/>
              </a:rPr>
              <a:t>BIOS</a:t>
            </a:r>
            <a:r>
              <a:rPr lang="en-US"/>
              <a:t>, stored in </a:t>
            </a:r>
            <a:r>
              <a:rPr b="1" lang="en-US">
                <a:solidFill>
                  <a:srgbClr val="006699"/>
                </a:solidFill>
                <a:latin typeface="Arial"/>
                <a:ea typeface="Arial"/>
                <a:cs typeface="Arial"/>
                <a:sym typeface="Arial"/>
              </a:rPr>
              <a:t>ROM</a:t>
            </a:r>
            <a:r>
              <a:rPr lang="en-US"/>
              <a:t> or </a:t>
            </a:r>
            <a:r>
              <a:rPr b="1" lang="en-US">
                <a:solidFill>
                  <a:srgbClr val="006699"/>
                </a:solidFill>
                <a:latin typeface="Arial"/>
                <a:ea typeface="Arial"/>
                <a:cs typeface="Arial"/>
                <a:sym typeface="Arial"/>
              </a:rPr>
              <a:t>EEPROM</a:t>
            </a:r>
            <a:r>
              <a:rPr lang="en-US"/>
              <a:t> locates the kernel, loads it into memory, and starts it</a:t>
            </a:r>
            <a:endParaRPr/>
          </a:p>
          <a:p>
            <a:pPr indent="-285750" lvl="1" marL="742950" rtl="0" algn="l">
              <a:spcBef>
                <a:spcPts val="630"/>
              </a:spcBef>
              <a:spcAft>
                <a:spcPts val="0"/>
              </a:spcAft>
              <a:buSzPts val="1980"/>
              <a:buChar char="•"/>
            </a:pPr>
            <a:r>
              <a:rPr lang="en-US"/>
              <a:t>Sometimes two-step process where </a:t>
            </a:r>
            <a:r>
              <a:rPr b="1" lang="en-US">
                <a:solidFill>
                  <a:srgbClr val="006699"/>
                </a:solidFill>
                <a:latin typeface="Arial"/>
                <a:ea typeface="Arial"/>
                <a:cs typeface="Arial"/>
                <a:sym typeface="Arial"/>
              </a:rPr>
              <a:t>boot</a:t>
            </a:r>
            <a:r>
              <a:rPr b="1" lang="en-US">
                <a:solidFill>
                  <a:srgbClr val="3366FF"/>
                </a:solidFill>
              </a:rPr>
              <a:t> </a:t>
            </a:r>
            <a:r>
              <a:rPr b="1" lang="en-US">
                <a:solidFill>
                  <a:srgbClr val="006699"/>
                </a:solidFill>
                <a:latin typeface="Arial"/>
                <a:ea typeface="Arial"/>
                <a:cs typeface="Arial"/>
                <a:sym typeface="Arial"/>
              </a:rPr>
              <a:t>block</a:t>
            </a:r>
            <a:r>
              <a:rPr b="1" lang="en-US">
                <a:solidFill>
                  <a:srgbClr val="3366FF"/>
                </a:solidFill>
              </a:rPr>
              <a:t> </a:t>
            </a:r>
            <a:r>
              <a:rPr lang="en-US"/>
              <a:t>at fixed location loaded by ROM code, which loads bootstrap loader from disk</a:t>
            </a:r>
            <a:endParaRPr/>
          </a:p>
          <a:p>
            <a:pPr indent="-285750" lvl="1" marL="742950" rtl="0" algn="l">
              <a:spcBef>
                <a:spcPts val="630"/>
              </a:spcBef>
              <a:spcAft>
                <a:spcPts val="0"/>
              </a:spcAft>
              <a:buSzPts val="1980"/>
              <a:buChar char="•"/>
            </a:pPr>
            <a:r>
              <a:rPr lang="en-US"/>
              <a:t>Modern systems replace BIOS with </a:t>
            </a:r>
            <a:r>
              <a:rPr b="1" lang="en-US">
                <a:solidFill>
                  <a:srgbClr val="006699"/>
                </a:solidFill>
                <a:latin typeface="Arial"/>
                <a:ea typeface="Arial"/>
                <a:cs typeface="Arial"/>
                <a:sym typeface="Arial"/>
              </a:rPr>
              <a:t>Unified</a:t>
            </a:r>
            <a:r>
              <a:rPr b="1" lang="en-US">
                <a:solidFill>
                  <a:srgbClr val="3366FF"/>
                </a:solidFill>
              </a:rPr>
              <a:t> </a:t>
            </a:r>
            <a:r>
              <a:rPr b="1" lang="en-US">
                <a:solidFill>
                  <a:srgbClr val="006699"/>
                </a:solidFill>
                <a:latin typeface="Arial"/>
                <a:ea typeface="Arial"/>
                <a:cs typeface="Arial"/>
                <a:sym typeface="Arial"/>
              </a:rPr>
              <a:t>Extensible</a:t>
            </a:r>
            <a:r>
              <a:rPr b="1" lang="en-US">
                <a:solidFill>
                  <a:srgbClr val="3366FF"/>
                </a:solidFill>
              </a:rPr>
              <a:t> </a:t>
            </a:r>
            <a:r>
              <a:rPr b="1" lang="en-US">
                <a:solidFill>
                  <a:srgbClr val="006699"/>
                </a:solidFill>
                <a:latin typeface="Arial"/>
                <a:ea typeface="Arial"/>
                <a:cs typeface="Arial"/>
                <a:sym typeface="Arial"/>
              </a:rPr>
              <a:t>Firmware</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a:t>
            </a:r>
            <a:r>
              <a:rPr b="1" lang="en-US">
                <a:solidFill>
                  <a:srgbClr val="006699"/>
                </a:solidFill>
                <a:latin typeface="Arial"/>
                <a:ea typeface="Arial"/>
                <a:cs typeface="Arial"/>
                <a:sym typeface="Arial"/>
              </a:rPr>
              <a:t>UEFI</a:t>
            </a:r>
            <a:r>
              <a:rPr lang="en-US"/>
              <a:t>)</a:t>
            </a:r>
            <a:endParaRPr/>
          </a:p>
          <a:p>
            <a:pPr indent="-342900" lvl="0" marL="342900" rtl="0" algn="l">
              <a:spcBef>
                <a:spcPts val="630"/>
              </a:spcBef>
              <a:spcAft>
                <a:spcPts val="0"/>
              </a:spcAft>
              <a:buSzPts val="1980"/>
              <a:buChar char="▪"/>
            </a:pPr>
            <a:r>
              <a:rPr lang="en-US"/>
              <a:t>Common bootstrap loader, </a:t>
            </a:r>
            <a:r>
              <a:rPr b="1" lang="en-US">
                <a:solidFill>
                  <a:srgbClr val="006699"/>
                </a:solidFill>
                <a:latin typeface="Arial"/>
                <a:ea typeface="Arial"/>
                <a:cs typeface="Arial"/>
                <a:sym typeface="Arial"/>
              </a:rPr>
              <a:t>GRUB</a:t>
            </a:r>
            <a:r>
              <a:rPr lang="en-US"/>
              <a:t>, allows selection of kernel from multiple disks, versions, kernel options</a:t>
            </a:r>
            <a:endParaRPr/>
          </a:p>
          <a:p>
            <a:pPr indent="-342900" lvl="0" marL="342900" rtl="0" algn="l">
              <a:spcBef>
                <a:spcPts val="630"/>
              </a:spcBef>
              <a:spcAft>
                <a:spcPts val="0"/>
              </a:spcAft>
              <a:buSzPts val="1980"/>
              <a:buChar char="▪"/>
            </a:pPr>
            <a:r>
              <a:rPr lang="en-US"/>
              <a:t>Kernel loads and system is then </a:t>
            </a:r>
            <a:r>
              <a:rPr b="1" lang="en-US">
                <a:solidFill>
                  <a:srgbClr val="006699"/>
                </a:solidFill>
                <a:latin typeface="Arial"/>
                <a:ea typeface="Arial"/>
                <a:cs typeface="Arial"/>
                <a:sym typeface="Arial"/>
              </a:rPr>
              <a:t>running</a:t>
            </a:r>
            <a:endParaRPr/>
          </a:p>
          <a:p>
            <a:pPr indent="-342900" lvl="0" marL="342900" rtl="0" algn="l">
              <a:spcBef>
                <a:spcPts val="630"/>
              </a:spcBef>
              <a:spcAft>
                <a:spcPts val="0"/>
              </a:spcAft>
              <a:buSzPts val="1980"/>
              <a:buChar char="▪"/>
            </a:pPr>
            <a:r>
              <a:rPr lang="en-US"/>
              <a:t>Boot loaders frequently allow various boot states, such as single user mode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5"/>
          <p:cNvSpPr txBox="1"/>
          <p:nvPr>
            <p:ph type="title"/>
          </p:nvPr>
        </p:nvSpPr>
        <p:spPr>
          <a:xfrm>
            <a:off x="1090613" y="108633"/>
            <a:ext cx="7596187"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Operating-System Debugging</a:t>
            </a:r>
            <a:endParaRPr/>
          </a:p>
        </p:txBody>
      </p:sp>
      <p:sp>
        <p:nvSpPr>
          <p:cNvPr id="447" name="Google Shape;447;p55"/>
          <p:cNvSpPr txBox="1"/>
          <p:nvPr>
            <p:ph idx="1" type="body"/>
          </p:nvPr>
        </p:nvSpPr>
        <p:spPr>
          <a:xfrm>
            <a:off x="806450" y="1233488"/>
            <a:ext cx="7753350" cy="491013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b="1" lang="en-US">
                <a:solidFill>
                  <a:srgbClr val="006699"/>
                </a:solidFill>
                <a:latin typeface="Arial"/>
                <a:ea typeface="Arial"/>
                <a:cs typeface="Arial"/>
                <a:sym typeface="Arial"/>
              </a:rPr>
              <a:t>Debugging</a:t>
            </a:r>
            <a:r>
              <a:rPr lang="en-US">
                <a:solidFill>
                  <a:srgbClr val="3366FF"/>
                </a:solidFill>
              </a:rPr>
              <a:t> </a:t>
            </a:r>
            <a:r>
              <a:rPr lang="en-US"/>
              <a:t>is finding and fixing errors, or </a:t>
            </a:r>
            <a:r>
              <a:rPr b="1" lang="en-US">
                <a:solidFill>
                  <a:srgbClr val="006699"/>
                </a:solidFill>
                <a:latin typeface="Arial"/>
                <a:ea typeface="Arial"/>
                <a:cs typeface="Arial"/>
                <a:sym typeface="Arial"/>
              </a:rPr>
              <a:t>bugs</a:t>
            </a:r>
            <a:endParaRPr/>
          </a:p>
          <a:p>
            <a:pPr indent="-342900" lvl="0" marL="342900" rtl="0" algn="l">
              <a:spcBef>
                <a:spcPts val="630"/>
              </a:spcBef>
              <a:spcAft>
                <a:spcPts val="0"/>
              </a:spcAft>
              <a:buSzPts val="1980"/>
              <a:buChar char="▪"/>
            </a:pPr>
            <a:r>
              <a:rPr lang="en-US"/>
              <a:t>Also</a:t>
            </a:r>
            <a:r>
              <a:rPr b="1" lang="en-US">
                <a:solidFill>
                  <a:srgbClr val="3366FF"/>
                </a:solidFill>
              </a:rPr>
              <a:t> </a:t>
            </a:r>
            <a:r>
              <a:rPr b="1" lang="en-US">
                <a:solidFill>
                  <a:srgbClr val="006699"/>
                </a:solidFill>
                <a:latin typeface="Arial"/>
                <a:ea typeface="Arial"/>
                <a:cs typeface="Arial"/>
                <a:sym typeface="Arial"/>
              </a:rPr>
              <a:t>performance</a:t>
            </a:r>
            <a:r>
              <a:rPr b="1" lang="en-US">
                <a:solidFill>
                  <a:srgbClr val="3366FF"/>
                </a:solidFill>
              </a:rPr>
              <a:t> </a:t>
            </a:r>
            <a:r>
              <a:rPr b="1" lang="en-US">
                <a:solidFill>
                  <a:srgbClr val="006699"/>
                </a:solidFill>
                <a:latin typeface="Arial"/>
                <a:ea typeface="Arial"/>
                <a:cs typeface="Arial"/>
                <a:sym typeface="Arial"/>
              </a:rPr>
              <a:t>tuning</a:t>
            </a:r>
            <a:endParaRPr/>
          </a:p>
          <a:p>
            <a:pPr indent="-342900" lvl="0" marL="342900" rtl="0" algn="l">
              <a:spcBef>
                <a:spcPts val="630"/>
              </a:spcBef>
              <a:spcAft>
                <a:spcPts val="0"/>
              </a:spcAft>
              <a:buSzPts val="1980"/>
              <a:buChar char="▪"/>
            </a:pPr>
            <a:r>
              <a:rPr lang="en-US"/>
              <a:t>OS generate </a:t>
            </a:r>
            <a:r>
              <a:rPr b="1" lang="en-US">
                <a:solidFill>
                  <a:srgbClr val="006699"/>
                </a:solidFill>
                <a:latin typeface="Arial"/>
                <a:ea typeface="Arial"/>
                <a:cs typeface="Arial"/>
                <a:sym typeface="Arial"/>
              </a:rPr>
              <a:t>log</a:t>
            </a:r>
            <a:r>
              <a:rPr b="1" lang="en-US">
                <a:solidFill>
                  <a:srgbClr val="3366FF"/>
                </a:solidFill>
              </a:rPr>
              <a:t> </a:t>
            </a:r>
            <a:r>
              <a:rPr b="1" lang="en-US">
                <a:solidFill>
                  <a:srgbClr val="006699"/>
                </a:solidFill>
                <a:latin typeface="Arial"/>
                <a:ea typeface="Arial"/>
                <a:cs typeface="Arial"/>
                <a:sym typeface="Arial"/>
              </a:rPr>
              <a:t>files</a:t>
            </a:r>
            <a:r>
              <a:rPr lang="en-US">
                <a:solidFill>
                  <a:srgbClr val="3366FF"/>
                </a:solidFill>
              </a:rPr>
              <a:t> </a:t>
            </a:r>
            <a:r>
              <a:rPr lang="en-US">
                <a:solidFill>
                  <a:srgbClr val="000000"/>
                </a:solidFill>
              </a:rPr>
              <a:t>containing error information</a:t>
            </a:r>
            <a:endParaRPr/>
          </a:p>
          <a:p>
            <a:pPr indent="-342900" lvl="0" marL="342900" rtl="0" algn="l">
              <a:spcBef>
                <a:spcPts val="630"/>
              </a:spcBef>
              <a:spcAft>
                <a:spcPts val="0"/>
              </a:spcAft>
              <a:buSzPts val="1980"/>
              <a:buChar char="▪"/>
            </a:pPr>
            <a:r>
              <a:rPr lang="en-US">
                <a:solidFill>
                  <a:srgbClr val="000000"/>
                </a:solidFill>
              </a:rPr>
              <a:t>Failure of an application can generate </a:t>
            </a:r>
            <a:r>
              <a:rPr b="1" lang="en-US">
                <a:solidFill>
                  <a:srgbClr val="006699"/>
                </a:solidFill>
                <a:latin typeface="Arial"/>
                <a:ea typeface="Arial"/>
                <a:cs typeface="Arial"/>
                <a:sym typeface="Arial"/>
              </a:rPr>
              <a:t>core</a:t>
            </a:r>
            <a:r>
              <a:rPr b="1" lang="en-US">
                <a:solidFill>
                  <a:srgbClr val="3366FF"/>
                </a:solidFill>
              </a:rPr>
              <a:t> </a:t>
            </a:r>
            <a:r>
              <a:rPr b="1" lang="en-US">
                <a:solidFill>
                  <a:srgbClr val="006699"/>
                </a:solidFill>
                <a:latin typeface="Arial"/>
                <a:ea typeface="Arial"/>
                <a:cs typeface="Arial"/>
                <a:sym typeface="Arial"/>
              </a:rPr>
              <a:t>dump</a:t>
            </a:r>
            <a:r>
              <a:rPr lang="en-US">
                <a:solidFill>
                  <a:srgbClr val="3366FF"/>
                </a:solidFill>
              </a:rPr>
              <a:t> </a:t>
            </a:r>
            <a:r>
              <a:rPr lang="en-US">
                <a:solidFill>
                  <a:srgbClr val="000000"/>
                </a:solidFill>
              </a:rPr>
              <a:t>file capturing memory of the process</a:t>
            </a:r>
            <a:endParaRPr/>
          </a:p>
          <a:p>
            <a:pPr indent="-342900" lvl="0" marL="342900" rtl="0" algn="l">
              <a:spcBef>
                <a:spcPts val="630"/>
              </a:spcBef>
              <a:spcAft>
                <a:spcPts val="0"/>
              </a:spcAft>
              <a:buSzPts val="1980"/>
              <a:buChar char="▪"/>
            </a:pPr>
            <a:r>
              <a:rPr lang="en-US">
                <a:solidFill>
                  <a:srgbClr val="000000"/>
                </a:solidFill>
              </a:rPr>
              <a:t>Operating system failure can generate </a:t>
            </a:r>
            <a:r>
              <a:rPr b="1" lang="en-US">
                <a:solidFill>
                  <a:srgbClr val="006699"/>
                </a:solidFill>
                <a:latin typeface="Arial"/>
                <a:ea typeface="Arial"/>
                <a:cs typeface="Arial"/>
                <a:sym typeface="Arial"/>
              </a:rPr>
              <a:t>crash</a:t>
            </a:r>
            <a:r>
              <a:rPr b="1" lang="en-US">
                <a:solidFill>
                  <a:srgbClr val="3366FF"/>
                </a:solidFill>
              </a:rPr>
              <a:t> </a:t>
            </a:r>
            <a:r>
              <a:rPr b="1" lang="en-US">
                <a:solidFill>
                  <a:srgbClr val="006699"/>
                </a:solidFill>
                <a:latin typeface="Arial"/>
                <a:ea typeface="Arial"/>
                <a:cs typeface="Arial"/>
                <a:sym typeface="Arial"/>
              </a:rPr>
              <a:t>dump</a:t>
            </a:r>
            <a:r>
              <a:rPr lang="en-US">
                <a:solidFill>
                  <a:srgbClr val="3366FF"/>
                </a:solidFill>
              </a:rPr>
              <a:t> </a:t>
            </a:r>
            <a:r>
              <a:rPr lang="en-US">
                <a:solidFill>
                  <a:srgbClr val="000000"/>
                </a:solidFill>
              </a:rPr>
              <a:t>file containing kernel memory</a:t>
            </a:r>
            <a:endParaRPr/>
          </a:p>
          <a:p>
            <a:pPr indent="-342900" lvl="0" marL="342900" rtl="0" algn="l">
              <a:spcBef>
                <a:spcPts val="630"/>
              </a:spcBef>
              <a:spcAft>
                <a:spcPts val="0"/>
              </a:spcAft>
              <a:buSzPts val="1980"/>
              <a:buChar char="▪"/>
            </a:pPr>
            <a:r>
              <a:rPr lang="en-US">
                <a:solidFill>
                  <a:srgbClr val="000000"/>
                </a:solidFill>
              </a:rPr>
              <a:t>Beyond crashes, performance tuning can optimize system performance</a:t>
            </a:r>
            <a:endParaRPr/>
          </a:p>
          <a:p>
            <a:pPr indent="-285750" lvl="1" marL="742950" rtl="0" algn="l">
              <a:spcBef>
                <a:spcPts val="630"/>
              </a:spcBef>
              <a:spcAft>
                <a:spcPts val="0"/>
              </a:spcAft>
              <a:buSzPts val="1980"/>
              <a:buChar char="•"/>
            </a:pPr>
            <a:r>
              <a:rPr lang="en-US">
                <a:solidFill>
                  <a:srgbClr val="000000"/>
                </a:solidFill>
              </a:rPr>
              <a:t>Sometimes using </a:t>
            </a:r>
            <a:r>
              <a:rPr b="1" i="1" lang="en-US">
                <a:solidFill>
                  <a:srgbClr val="000000"/>
                </a:solidFill>
              </a:rPr>
              <a:t>trace listings</a:t>
            </a:r>
            <a:r>
              <a:rPr lang="en-US">
                <a:solidFill>
                  <a:srgbClr val="000000"/>
                </a:solidFill>
              </a:rPr>
              <a:t> of activities, recorded for analysis</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Profiling</a:t>
            </a:r>
            <a:r>
              <a:rPr lang="en-US">
                <a:solidFill>
                  <a:srgbClr val="000000"/>
                </a:solidFill>
              </a:rPr>
              <a:t> is periodic sampling of instruction pointer to look for statistical trends</a:t>
            </a:r>
            <a:endParaRPr/>
          </a:p>
          <a:p>
            <a:pPr indent="0" lvl="0" marL="0" rtl="0" algn="l">
              <a:spcBef>
                <a:spcPts val="630"/>
              </a:spcBef>
              <a:spcAft>
                <a:spcPts val="0"/>
              </a:spcAft>
              <a:buSzPts val="1980"/>
              <a:buNone/>
            </a:pPr>
            <a:r>
              <a:rPr lang="en-US">
                <a:solidFill>
                  <a:srgbClr val="000000"/>
                </a:solidFill>
              </a:rPr>
              <a:t>Kernighan’s Law: </a:t>
            </a:r>
            <a:r>
              <a:rPr lang="en-US"/>
              <a:t>“Debugging is twice as hard as writing the code in the first place. Therefore, if you write the code as cleverly as possible, you are, by definition, not smart enough to debug it.”</a:t>
            </a:r>
            <a:endParaRPr>
              <a:solidFill>
                <a:srgbClr val="000000"/>
              </a:solidFill>
            </a:endParaRPr>
          </a:p>
          <a:p>
            <a:pPr indent="-342900" lvl="0" marL="342900" rtl="0" algn="l">
              <a:spcBef>
                <a:spcPts val="630"/>
              </a:spcBef>
              <a:spcAft>
                <a:spcPts val="0"/>
              </a:spcAft>
              <a:buSzPts val="1980"/>
              <a:buFont typeface="Arial"/>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6"/>
          <p:cNvSpPr txBox="1"/>
          <p:nvPr>
            <p:ph type="title"/>
          </p:nvPr>
        </p:nvSpPr>
        <p:spPr>
          <a:xfrm>
            <a:off x="1090613" y="220663"/>
            <a:ext cx="74009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Performance Tuning</a:t>
            </a:r>
            <a:endParaRPr/>
          </a:p>
        </p:txBody>
      </p:sp>
      <p:sp>
        <p:nvSpPr>
          <p:cNvPr id="453" name="Google Shape;453;p56"/>
          <p:cNvSpPr txBox="1"/>
          <p:nvPr>
            <p:ph idx="1" type="body"/>
          </p:nvPr>
        </p:nvSpPr>
        <p:spPr>
          <a:xfrm>
            <a:off x="806450" y="1233488"/>
            <a:ext cx="7685088" cy="491013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Improve performance by removing bottlenecks</a:t>
            </a:r>
            <a:endParaRPr/>
          </a:p>
          <a:p>
            <a:pPr indent="-342900" lvl="0" marL="342900" rtl="0" algn="l">
              <a:spcBef>
                <a:spcPts val="630"/>
              </a:spcBef>
              <a:spcAft>
                <a:spcPts val="0"/>
              </a:spcAft>
              <a:buSzPts val="1980"/>
              <a:buChar char="▪"/>
            </a:pPr>
            <a:r>
              <a:rPr lang="en-US"/>
              <a:t>OS must provide means of computing and displaying measures of system behavior</a:t>
            </a:r>
            <a:endParaRPr>
              <a:solidFill>
                <a:srgbClr val="000000"/>
              </a:solidFill>
            </a:endParaRPr>
          </a:p>
          <a:p>
            <a:pPr indent="-342900" lvl="0" marL="342900" rtl="0" algn="l">
              <a:spcBef>
                <a:spcPts val="630"/>
              </a:spcBef>
              <a:spcAft>
                <a:spcPts val="0"/>
              </a:spcAft>
              <a:buSzPts val="1980"/>
              <a:buChar char="▪"/>
            </a:pPr>
            <a:r>
              <a:rPr lang="en-US">
                <a:solidFill>
                  <a:srgbClr val="000000"/>
                </a:solidFill>
              </a:rPr>
              <a:t>For example, “top” program or Windows Task Manager</a:t>
            </a:r>
            <a:endParaRPr/>
          </a:p>
        </p:txBody>
      </p:sp>
      <p:pic>
        <p:nvPicPr>
          <p:cNvPr id="454" name="Google Shape;454;p56"/>
          <p:cNvPicPr preferRelativeResize="0"/>
          <p:nvPr/>
        </p:nvPicPr>
        <p:blipFill rotWithShape="1">
          <a:blip r:embed="rId3">
            <a:alphaModFix/>
          </a:blip>
          <a:srcRect b="0" l="0" r="0" t="0"/>
          <a:stretch/>
        </p:blipFill>
        <p:spPr>
          <a:xfrm>
            <a:off x="1141413" y="2720975"/>
            <a:ext cx="6389687" cy="3594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7"/>
          <p:cNvSpPr txBox="1"/>
          <p:nvPr>
            <p:ph type="title"/>
          </p:nvPr>
        </p:nvSpPr>
        <p:spPr>
          <a:xfrm>
            <a:off x="800100" y="220663"/>
            <a:ext cx="772001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Tracing</a:t>
            </a:r>
            <a:endParaRPr/>
          </a:p>
        </p:txBody>
      </p:sp>
      <p:sp>
        <p:nvSpPr>
          <p:cNvPr id="461" name="Google Shape;461;p57"/>
          <p:cNvSpPr txBox="1"/>
          <p:nvPr/>
        </p:nvSpPr>
        <p:spPr>
          <a:xfrm>
            <a:off x="806451" y="1095605"/>
            <a:ext cx="6341836" cy="4789941"/>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Collects data for a specific event, such as steps involved in a system call invocation</a:t>
            </a:r>
            <a:endParaRPr/>
          </a:p>
          <a:p>
            <a:pPr indent="-285750" lvl="0" marL="285750" marR="0" rtl="0" algn="l">
              <a:spcBef>
                <a:spcPts val="63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Tools include</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strace – trace system calls invoked by a process</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gdb – source-level debugger</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perf – collection of Linux performance tools</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tcpdump – collects network packets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8"/>
          <p:cNvSpPr txBox="1"/>
          <p:nvPr>
            <p:ph type="title"/>
          </p:nvPr>
        </p:nvSpPr>
        <p:spPr>
          <a:xfrm>
            <a:off x="800100" y="220663"/>
            <a:ext cx="77724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BCC</a:t>
            </a:r>
            <a:endParaRPr/>
          </a:p>
        </p:txBody>
      </p:sp>
      <p:sp>
        <p:nvSpPr>
          <p:cNvPr id="468" name="Google Shape;468;p58"/>
          <p:cNvSpPr txBox="1"/>
          <p:nvPr/>
        </p:nvSpPr>
        <p:spPr>
          <a:xfrm>
            <a:off x="806450" y="1233488"/>
            <a:ext cx="7766050" cy="49101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Debugging interactions between user-level and kernel code nearly impossible without toolset that understands both and an instrument their actions</a:t>
            </a:r>
            <a:endParaRPr/>
          </a:p>
          <a:p>
            <a:pPr indent="-342900" lvl="0" marL="342900" marR="0" rtl="0" algn="l">
              <a:spcBef>
                <a:spcPts val="63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BCC (BPF Compiler Collection) is a rich toolkit providing tracing features for Linux</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See also the original DTrace</a:t>
            </a:r>
            <a:endParaRPr/>
          </a:p>
          <a:p>
            <a:pPr indent="-342900" lvl="0" marL="342900" marR="0" rtl="0" algn="l">
              <a:spcBef>
                <a:spcPts val="63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For example, disksnoop.py traces disk I/O activity</a:t>
            </a:r>
            <a:endParaRPr/>
          </a:p>
          <a:p>
            <a:pPr indent="-217170" lvl="0" marL="342900" marR="0" rtl="0" algn="l">
              <a:spcBef>
                <a:spcPts val="630"/>
              </a:spcBef>
              <a:spcAft>
                <a:spcPts val="0"/>
              </a:spcAft>
              <a:buClr>
                <a:srgbClr val="993300"/>
              </a:buClr>
              <a:buSzPts val="1980"/>
              <a:buFont typeface="Noto Sans Symbols"/>
              <a:buNone/>
            </a:pPr>
            <a:r>
              <a:t/>
            </a:r>
            <a:endParaRPr b="0" i="0" sz="1800" u="none" cap="none" strike="noStrike">
              <a:solidFill>
                <a:srgbClr val="000000"/>
              </a:solidFill>
              <a:latin typeface="Helvetica Neue"/>
              <a:ea typeface="Helvetica Neue"/>
              <a:cs typeface="Helvetica Neue"/>
              <a:sym typeface="Helvetica Neue"/>
            </a:endParaRPr>
          </a:p>
          <a:p>
            <a:pPr indent="-217170" lvl="0" marL="342900" marR="0" rtl="0" algn="l">
              <a:spcBef>
                <a:spcPts val="630"/>
              </a:spcBef>
              <a:spcAft>
                <a:spcPts val="0"/>
              </a:spcAft>
              <a:buClr>
                <a:srgbClr val="993300"/>
              </a:buClr>
              <a:buSzPts val="1980"/>
              <a:buFont typeface="Noto Sans Symbols"/>
              <a:buNone/>
            </a:pPr>
            <a:r>
              <a:t/>
            </a:r>
            <a:endParaRPr b="0" i="0" sz="1800" u="none" cap="none" strike="noStrike">
              <a:solidFill>
                <a:srgbClr val="000000"/>
              </a:solidFill>
              <a:latin typeface="Helvetica Neue"/>
              <a:ea typeface="Helvetica Neue"/>
              <a:cs typeface="Helvetica Neue"/>
              <a:sym typeface="Helvetica Neue"/>
            </a:endParaRPr>
          </a:p>
          <a:p>
            <a:pPr indent="-217170" lvl="0" marL="342900" marR="0" rtl="0" algn="l">
              <a:spcBef>
                <a:spcPts val="630"/>
              </a:spcBef>
              <a:spcAft>
                <a:spcPts val="0"/>
              </a:spcAft>
              <a:buClr>
                <a:srgbClr val="993300"/>
              </a:buClr>
              <a:buSzPts val="1980"/>
              <a:buFont typeface="Noto Sans Symbols"/>
              <a:buNone/>
            </a:pPr>
            <a:r>
              <a:t/>
            </a:r>
            <a:endParaRPr b="0" i="0" sz="1800" u="none" cap="none" strike="noStrike">
              <a:solidFill>
                <a:srgbClr val="000000"/>
              </a:solidFill>
              <a:latin typeface="Helvetica Neue"/>
              <a:ea typeface="Helvetica Neue"/>
              <a:cs typeface="Helvetica Neue"/>
              <a:sym typeface="Helvetica Neue"/>
            </a:endParaRPr>
          </a:p>
          <a:p>
            <a:pPr indent="-217170" lvl="0" marL="342900" marR="0" rtl="0" algn="l">
              <a:spcBef>
                <a:spcPts val="630"/>
              </a:spcBef>
              <a:spcAft>
                <a:spcPts val="0"/>
              </a:spcAft>
              <a:buClr>
                <a:srgbClr val="993300"/>
              </a:buClr>
              <a:buSzPts val="1980"/>
              <a:buFont typeface="Noto Sans Symbols"/>
              <a:buNone/>
            </a:pPr>
            <a:r>
              <a:t/>
            </a:r>
            <a:endParaRPr b="0" i="0" sz="1800" u="none" cap="none" strike="noStrike">
              <a:solidFill>
                <a:srgbClr val="000000"/>
              </a:solidFill>
              <a:latin typeface="Helvetica Neue"/>
              <a:ea typeface="Helvetica Neue"/>
              <a:cs typeface="Helvetica Neue"/>
              <a:sym typeface="Helvetica Neue"/>
            </a:endParaRPr>
          </a:p>
          <a:p>
            <a:pPr indent="-342900" lvl="0" marL="342900" marR="0" rtl="0" algn="l">
              <a:spcBef>
                <a:spcPts val="63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Many other tools (next slide)</a:t>
            </a:r>
            <a:endParaRPr/>
          </a:p>
        </p:txBody>
      </p:sp>
      <p:pic>
        <p:nvPicPr>
          <p:cNvPr id="469" name="Google Shape;469;p58"/>
          <p:cNvPicPr preferRelativeResize="0"/>
          <p:nvPr/>
        </p:nvPicPr>
        <p:blipFill rotWithShape="1">
          <a:blip r:embed="rId3">
            <a:alphaModFix/>
          </a:blip>
          <a:srcRect b="0" l="0" r="0" t="0"/>
          <a:stretch/>
        </p:blipFill>
        <p:spPr>
          <a:xfrm>
            <a:off x="1628775" y="3549650"/>
            <a:ext cx="4953000" cy="1295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type="title"/>
          </p:nvPr>
        </p:nvSpPr>
        <p:spPr>
          <a:xfrm>
            <a:off x="800100" y="220663"/>
            <a:ext cx="76914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Linux bcc/BPF Tracing Tools</a:t>
            </a:r>
            <a:endParaRPr/>
          </a:p>
        </p:txBody>
      </p:sp>
      <p:pic>
        <p:nvPicPr>
          <p:cNvPr id="476" name="Google Shape;476;p59"/>
          <p:cNvPicPr preferRelativeResize="0"/>
          <p:nvPr/>
        </p:nvPicPr>
        <p:blipFill rotWithShape="1">
          <a:blip r:embed="rId3">
            <a:alphaModFix/>
          </a:blip>
          <a:srcRect b="0" l="0" r="0" t="0"/>
          <a:stretch/>
        </p:blipFill>
        <p:spPr>
          <a:xfrm>
            <a:off x="704850" y="914400"/>
            <a:ext cx="7531100" cy="527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type="title"/>
          </p:nvPr>
        </p:nvSpPr>
        <p:spPr>
          <a:xfrm>
            <a:off x="1003300" y="220663"/>
            <a:ext cx="773906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Services (Cont.)</a:t>
            </a:r>
            <a:endParaRPr/>
          </a:p>
        </p:txBody>
      </p:sp>
      <p:sp>
        <p:nvSpPr>
          <p:cNvPr id="104" name="Google Shape;104;p6"/>
          <p:cNvSpPr txBox="1"/>
          <p:nvPr>
            <p:ph idx="1" type="body"/>
          </p:nvPr>
        </p:nvSpPr>
        <p:spPr>
          <a:xfrm>
            <a:off x="844550" y="1158875"/>
            <a:ext cx="7739063" cy="490537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Another set of OS functions exists for ensuring the efficient operation of the system itself via resource sharing</a:t>
            </a:r>
            <a:endParaRPr/>
          </a:p>
          <a:p>
            <a:pPr indent="-285750" lvl="1" marL="742950" rtl="0" algn="l">
              <a:lnSpc>
                <a:spcPct val="90000"/>
              </a:lnSpc>
              <a:spcBef>
                <a:spcPts val="630"/>
              </a:spcBef>
              <a:spcAft>
                <a:spcPts val="0"/>
              </a:spcAft>
              <a:buSzPts val="1980"/>
              <a:buChar char="•"/>
            </a:pPr>
            <a:r>
              <a:rPr b="1" lang="en-US"/>
              <a:t>Resource allocation - </a:t>
            </a:r>
            <a:r>
              <a:rPr lang="en-US"/>
              <a:t>When  multiple users or multiple jobs running concurrently, resources must be allocated to each of them</a:t>
            </a:r>
            <a:endParaRPr/>
          </a:p>
          <a:p>
            <a:pPr indent="-228600" lvl="2" marL="1085850" rtl="0" algn="l">
              <a:lnSpc>
                <a:spcPct val="90000"/>
              </a:lnSpc>
              <a:spcBef>
                <a:spcPts val="630"/>
              </a:spcBef>
              <a:spcAft>
                <a:spcPts val="0"/>
              </a:spcAft>
              <a:buSzPts val="1350"/>
              <a:buChar char="4"/>
            </a:pPr>
            <a:r>
              <a:rPr lang="en-US"/>
              <a:t>Many types of resources -   CPU cycles, main memory, file storage, I/O devices.</a:t>
            </a:r>
            <a:endParaRPr/>
          </a:p>
          <a:p>
            <a:pPr indent="-285750" lvl="1" marL="742950" rtl="0" algn="l">
              <a:lnSpc>
                <a:spcPct val="90000"/>
              </a:lnSpc>
              <a:spcBef>
                <a:spcPts val="630"/>
              </a:spcBef>
              <a:spcAft>
                <a:spcPts val="0"/>
              </a:spcAft>
              <a:buSzPts val="1980"/>
              <a:buChar char="•"/>
            </a:pPr>
            <a:r>
              <a:rPr b="1" lang="en-US"/>
              <a:t>Logging -</a:t>
            </a:r>
            <a:r>
              <a:rPr lang="en-US"/>
              <a:t> To keep track of which users use how much and what kinds of computer resources</a:t>
            </a:r>
            <a:endParaRPr/>
          </a:p>
          <a:p>
            <a:pPr indent="-285750" lvl="1" marL="742950" rtl="0" algn="l">
              <a:lnSpc>
                <a:spcPct val="90000"/>
              </a:lnSpc>
              <a:spcBef>
                <a:spcPts val="630"/>
              </a:spcBef>
              <a:spcAft>
                <a:spcPts val="0"/>
              </a:spcAft>
              <a:buSzPts val="1980"/>
              <a:buChar char="•"/>
            </a:pPr>
            <a:r>
              <a:rPr b="1" lang="en-US"/>
              <a:t>Protection and security - </a:t>
            </a:r>
            <a:r>
              <a:rPr lang="en-US"/>
              <a:t>The owners of information stored in a multiuser or networked computer system may want to control use of that information, concurrent processes should not interfere with each other</a:t>
            </a:r>
            <a:endParaRPr/>
          </a:p>
          <a:p>
            <a:pPr indent="-228600" lvl="2" marL="1085850" rtl="0" algn="l">
              <a:lnSpc>
                <a:spcPct val="90000"/>
              </a:lnSpc>
              <a:spcBef>
                <a:spcPts val="630"/>
              </a:spcBef>
              <a:spcAft>
                <a:spcPts val="0"/>
              </a:spcAft>
              <a:buSzPts val="1350"/>
              <a:buChar char="4"/>
            </a:pPr>
            <a:r>
              <a:rPr b="1" lang="en-US"/>
              <a:t>Protection</a:t>
            </a:r>
            <a:r>
              <a:rPr lang="en-US"/>
              <a:t> involves ensuring that all access to system resources is controlled</a:t>
            </a:r>
            <a:endParaRPr/>
          </a:p>
          <a:p>
            <a:pPr indent="-228600" lvl="2" marL="1085850" rtl="0" algn="l">
              <a:lnSpc>
                <a:spcPct val="90000"/>
              </a:lnSpc>
              <a:spcBef>
                <a:spcPts val="630"/>
              </a:spcBef>
              <a:spcAft>
                <a:spcPts val="0"/>
              </a:spcAft>
              <a:buSzPts val="1350"/>
              <a:buChar char="4"/>
            </a:pPr>
            <a:r>
              <a:rPr b="1" lang="en-US"/>
              <a:t>Security</a:t>
            </a:r>
            <a:r>
              <a:rPr lang="en-US"/>
              <a:t> of the system from outsiders requires user authentication, extends to defending external I/O devices from invalid access attempts</a:t>
            </a:r>
            <a:endParaRPr/>
          </a:p>
          <a:p>
            <a:pPr indent="-342900" lvl="0" marL="342900" rtl="0" algn="l">
              <a:lnSpc>
                <a:spcPct val="90000"/>
              </a:lnSpc>
              <a:spcBef>
                <a:spcPts val="630"/>
              </a:spcBef>
              <a:spcAft>
                <a:spcPts val="0"/>
              </a:spcAft>
              <a:buSzPts val="1980"/>
              <a:buFont typeface="Arial"/>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0"/>
          <p:cNvSpPr txBox="1"/>
          <p:nvPr>
            <p:ph type="ctrTitle"/>
          </p:nvPr>
        </p:nvSpPr>
        <p:spPr>
          <a:xfrm>
            <a:off x="685800" y="685800"/>
            <a:ext cx="7772400" cy="21272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End of Chapter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992188" y="206375"/>
            <a:ext cx="791845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 View of Operating System Services</a:t>
            </a:r>
            <a:endParaRPr/>
          </a:p>
        </p:txBody>
      </p:sp>
      <p:pic>
        <p:nvPicPr>
          <p:cNvPr id="110" name="Google Shape;110;p7"/>
          <p:cNvPicPr preferRelativeResize="0"/>
          <p:nvPr/>
        </p:nvPicPr>
        <p:blipFill rotWithShape="1">
          <a:blip r:embed="rId3">
            <a:alphaModFix/>
          </a:blip>
          <a:srcRect b="0" l="0" r="0" t="0"/>
          <a:stretch/>
        </p:blipFill>
        <p:spPr>
          <a:xfrm>
            <a:off x="1193800" y="1836738"/>
            <a:ext cx="7221538" cy="35956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8"/>
          <p:cNvSpPr txBox="1"/>
          <p:nvPr>
            <p:ph type="title"/>
          </p:nvPr>
        </p:nvSpPr>
        <p:spPr>
          <a:xfrm>
            <a:off x="877888" y="220663"/>
            <a:ext cx="8145462"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Command Line interpreter </a:t>
            </a:r>
            <a:endParaRPr/>
          </a:p>
        </p:txBody>
      </p:sp>
      <p:sp>
        <p:nvSpPr>
          <p:cNvPr id="117" name="Google Shape;117;p8"/>
          <p:cNvSpPr txBox="1"/>
          <p:nvPr>
            <p:ph idx="1" type="body"/>
          </p:nvPr>
        </p:nvSpPr>
        <p:spPr>
          <a:xfrm>
            <a:off x="877889" y="1223963"/>
            <a:ext cx="6155958" cy="413180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CLI allows direct command entry</a:t>
            </a:r>
            <a:endParaRPr/>
          </a:p>
          <a:p>
            <a:pPr indent="-342900" lvl="0" marL="342900" rtl="0" algn="l">
              <a:spcBef>
                <a:spcPts val="630"/>
              </a:spcBef>
              <a:spcAft>
                <a:spcPts val="0"/>
              </a:spcAft>
              <a:buSzPts val="1980"/>
              <a:buChar char="▪"/>
            </a:pPr>
            <a:r>
              <a:rPr lang="en-US"/>
              <a:t>Sometimes implemented in kernel, sometimes by systems program</a:t>
            </a:r>
            <a:endParaRPr/>
          </a:p>
          <a:p>
            <a:pPr indent="-342900" lvl="0" marL="342900" rtl="0" algn="l">
              <a:spcBef>
                <a:spcPts val="630"/>
              </a:spcBef>
              <a:spcAft>
                <a:spcPts val="0"/>
              </a:spcAft>
              <a:buSzPts val="1980"/>
              <a:buChar char="▪"/>
            </a:pPr>
            <a:r>
              <a:rPr lang="en-US"/>
              <a:t>Sometimes multiple flavors implemented – </a:t>
            </a:r>
            <a:r>
              <a:rPr b="1" lang="en-US">
                <a:solidFill>
                  <a:srgbClr val="006699"/>
                </a:solidFill>
                <a:latin typeface="Arial"/>
                <a:ea typeface="Arial"/>
                <a:cs typeface="Arial"/>
                <a:sym typeface="Arial"/>
              </a:rPr>
              <a:t>shells</a:t>
            </a:r>
            <a:endParaRPr/>
          </a:p>
          <a:p>
            <a:pPr indent="-342900" lvl="0" marL="342900" rtl="0" algn="l">
              <a:spcBef>
                <a:spcPts val="630"/>
              </a:spcBef>
              <a:spcAft>
                <a:spcPts val="0"/>
              </a:spcAft>
              <a:buSzPts val="1980"/>
              <a:buChar char="▪"/>
            </a:pPr>
            <a:r>
              <a:rPr lang="en-US"/>
              <a:t>Primarily fetches a command from user and executes it</a:t>
            </a:r>
            <a:endParaRPr/>
          </a:p>
          <a:p>
            <a:pPr indent="-342900" lvl="0" marL="342900" rtl="0" algn="l">
              <a:spcBef>
                <a:spcPts val="630"/>
              </a:spcBef>
              <a:spcAft>
                <a:spcPts val="0"/>
              </a:spcAft>
              <a:buSzPts val="1980"/>
              <a:buChar char="▪"/>
            </a:pPr>
            <a:r>
              <a:rPr lang="en-US"/>
              <a:t>Sometimes commands built-in, sometimes just names of programs</a:t>
            </a:r>
            <a:endParaRPr/>
          </a:p>
          <a:p>
            <a:pPr indent="-285750" lvl="1" marL="742950" rtl="0" algn="l">
              <a:spcBef>
                <a:spcPts val="630"/>
              </a:spcBef>
              <a:spcAft>
                <a:spcPts val="0"/>
              </a:spcAft>
              <a:buSzPts val="1980"/>
              <a:buChar char="•"/>
            </a:pPr>
            <a:r>
              <a:rPr lang="en-US"/>
              <a:t>If the latter, adding new features doesn’t require shell modification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ph type="title"/>
          </p:nvPr>
        </p:nvSpPr>
        <p:spPr>
          <a:xfrm>
            <a:off x="1119188" y="220663"/>
            <a:ext cx="739775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Bourne Shell Command Interpreter</a:t>
            </a:r>
            <a:endParaRPr/>
          </a:p>
        </p:txBody>
      </p:sp>
      <p:pic>
        <p:nvPicPr>
          <p:cNvPr id="123" name="Google Shape;123;p9"/>
          <p:cNvPicPr preferRelativeResize="0"/>
          <p:nvPr/>
        </p:nvPicPr>
        <p:blipFill rotWithShape="1">
          <a:blip r:embed="rId3">
            <a:alphaModFix/>
          </a:blip>
          <a:srcRect b="0" l="0" r="0" t="0"/>
          <a:stretch/>
        </p:blipFill>
        <p:spPr>
          <a:xfrm>
            <a:off x="885825" y="1041400"/>
            <a:ext cx="7397750" cy="51228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2011-01-13T23:43:38Z</dcterms:created>
  <dc:creator>Lucent End User</dc:creator>
</cp:coreProperties>
</file>